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handoutMasterIdLst>
    <p:handoutMasterId r:id="rId11"/>
  </p:handoutMasterIdLst>
  <p:sldIdLst>
    <p:sldId id="256" r:id="rId2"/>
    <p:sldId id="289" r:id="rId3"/>
    <p:sldId id="266" r:id="rId4"/>
    <p:sldId id="305" r:id="rId5"/>
    <p:sldId id="306" r:id="rId6"/>
    <p:sldId id="307" r:id="rId7"/>
    <p:sldId id="308" r:id="rId8"/>
    <p:sldId id="281" r:id="rId9"/>
  </p:sldIdLst>
  <p:sldSz cx="9144000" cy="6858000" type="screen4x3"/>
  <p:notesSz cx="6805613" cy="9939338"/>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33"/>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07" autoAdjust="0"/>
    <p:restoredTop sz="94660"/>
  </p:normalViewPr>
  <p:slideViewPr>
    <p:cSldViewPr>
      <p:cViewPr>
        <p:scale>
          <a:sx n="100" d="100"/>
          <a:sy n="100" d="100"/>
        </p:scale>
        <p:origin x="688" y="1456"/>
      </p:cViewPr>
      <p:guideLst>
        <p:guide orient="horz" pos="2160"/>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5670" tIns="47835" rIns="95670" bIns="47835" numCol="1" anchor="t" anchorCtr="0" compatLnSpc="1">
            <a:prstTxWarp prst="textNoShape">
              <a:avLst/>
            </a:prstTxWarp>
          </a:bodyPr>
          <a:lstStyle>
            <a:lvl1pPr defTabSz="957263">
              <a:defRPr sz="1300"/>
            </a:lvl1pPr>
          </a:lstStyle>
          <a:p>
            <a:endParaRPr lang="de-DE" altLang="x-none"/>
          </a:p>
        </p:txBody>
      </p:sp>
      <p:sp>
        <p:nvSpPr>
          <p:cNvPr id="5123" name="Rectangle 3"/>
          <p:cNvSpPr>
            <a:spLocks noGrp="1" noChangeArrowheads="1"/>
          </p:cNvSpPr>
          <p:nvPr>
            <p:ph type="dt" sz="quarter" idx="1"/>
          </p:nvPr>
        </p:nvSpPr>
        <p:spPr bwMode="auto">
          <a:xfrm>
            <a:off x="3856038" y="0"/>
            <a:ext cx="294798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5670" tIns="47835" rIns="95670" bIns="47835" numCol="1" anchor="t" anchorCtr="0" compatLnSpc="1">
            <a:prstTxWarp prst="textNoShape">
              <a:avLst/>
            </a:prstTxWarp>
          </a:bodyPr>
          <a:lstStyle>
            <a:lvl1pPr algn="r" defTabSz="957263">
              <a:defRPr sz="1300"/>
            </a:lvl1pPr>
          </a:lstStyle>
          <a:p>
            <a:endParaRPr lang="de-DE" altLang="x-none"/>
          </a:p>
        </p:txBody>
      </p:sp>
      <p:sp>
        <p:nvSpPr>
          <p:cNvPr id="5124" name="Rectangle 4"/>
          <p:cNvSpPr>
            <a:spLocks noGrp="1" noChangeArrowheads="1"/>
          </p:cNvSpPr>
          <p:nvPr>
            <p:ph type="ftr" sz="quarter" idx="2"/>
          </p:nvPr>
        </p:nvSpPr>
        <p:spPr bwMode="auto">
          <a:xfrm>
            <a:off x="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5670" tIns="47835" rIns="95670" bIns="47835" numCol="1" anchor="b" anchorCtr="0" compatLnSpc="1">
            <a:prstTxWarp prst="textNoShape">
              <a:avLst/>
            </a:prstTxWarp>
          </a:bodyPr>
          <a:lstStyle>
            <a:lvl1pPr defTabSz="957263">
              <a:defRPr sz="1300"/>
            </a:lvl1pPr>
          </a:lstStyle>
          <a:p>
            <a:endParaRPr lang="de-DE" altLang="x-none"/>
          </a:p>
        </p:txBody>
      </p:sp>
      <p:sp>
        <p:nvSpPr>
          <p:cNvPr id="5125" name="Rectangle 5"/>
          <p:cNvSpPr>
            <a:spLocks noGrp="1" noChangeArrowheads="1"/>
          </p:cNvSpPr>
          <p:nvPr>
            <p:ph type="sldNum" sz="quarter" idx="3"/>
          </p:nvPr>
        </p:nvSpPr>
        <p:spPr bwMode="auto">
          <a:xfrm>
            <a:off x="3856038" y="9440863"/>
            <a:ext cx="2947987"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5670" tIns="47835" rIns="95670" bIns="47835" numCol="1" anchor="b" anchorCtr="0" compatLnSpc="1">
            <a:prstTxWarp prst="textNoShape">
              <a:avLst/>
            </a:prstTxWarp>
          </a:bodyPr>
          <a:lstStyle>
            <a:lvl1pPr algn="r" defTabSz="957263">
              <a:defRPr sz="1300"/>
            </a:lvl1pPr>
          </a:lstStyle>
          <a:p>
            <a:fld id="{B9BEDEA0-AABA-2D49-9AEA-7D4C296B5BA7}" type="slidenum">
              <a:rPr lang="de-DE" altLang="x-none"/>
              <a:pPr/>
              <a:t>‹Nr.›</a:t>
            </a:fld>
            <a:endParaRPr lang="de-DE" altLang="x-non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de-DE" altLang="x-none"/>
          </a:p>
        </p:txBody>
      </p:sp>
      <p:sp>
        <p:nvSpPr>
          <p:cNvPr id="9219" name="Rectangle 3"/>
          <p:cNvSpPr>
            <a:spLocks noGrp="1" noChangeArrowheads="1"/>
          </p:cNvSpPr>
          <p:nvPr>
            <p:ph type="dt" idx="1"/>
          </p:nvPr>
        </p:nvSpPr>
        <p:spPr bwMode="auto">
          <a:xfrm>
            <a:off x="3886200" y="0"/>
            <a:ext cx="2895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x-none"/>
          </a:p>
        </p:txBody>
      </p:sp>
      <p:sp>
        <p:nvSpPr>
          <p:cNvPr id="9220" name="Rectangle 4"/>
          <p:cNvSpPr>
            <a:spLocks noGrp="1" noRot="1" noChangeAspect="1" noChangeArrowheads="1" noTextEdit="1"/>
          </p:cNvSpPr>
          <p:nvPr>
            <p:ph type="sldImg" idx="2"/>
          </p:nvPr>
        </p:nvSpPr>
        <p:spPr bwMode="auto">
          <a:xfrm>
            <a:off x="901700" y="762000"/>
            <a:ext cx="4978400" cy="37338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914400" y="4724400"/>
            <a:ext cx="49530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de-DE" altLang="x-none"/>
              <a:t>Mastertextformat bearbeiten</a:t>
            </a:r>
          </a:p>
          <a:p>
            <a:pPr lvl="1"/>
            <a:r>
              <a:rPr lang="de-DE" altLang="x-none"/>
              <a:t>Zweite Ebene</a:t>
            </a:r>
          </a:p>
          <a:p>
            <a:pPr lvl="2"/>
            <a:r>
              <a:rPr lang="de-DE" altLang="x-none"/>
              <a:t>Dritte Ebene</a:t>
            </a:r>
          </a:p>
          <a:p>
            <a:pPr lvl="3"/>
            <a:r>
              <a:rPr lang="de-DE" altLang="x-none"/>
              <a:t>Vierte Ebene</a:t>
            </a:r>
          </a:p>
          <a:p>
            <a:pPr lvl="4"/>
            <a:r>
              <a:rPr lang="de-DE" altLang="x-none"/>
              <a:t>Fünfte Ebene</a:t>
            </a:r>
          </a:p>
        </p:txBody>
      </p:sp>
      <p:sp>
        <p:nvSpPr>
          <p:cNvPr id="9222" name="Rectangle 6"/>
          <p:cNvSpPr>
            <a:spLocks noGrp="1" noChangeArrowheads="1"/>
          </p:cNvSpPr>
          <p:nvPr>
            <p:ph type="ftr" sz="quarter" idx="4"/>
          </p:nvPr>
        </p:nvSpPr>
        <p:spPr bwMode="auto">
          <a:xfrm>
            <a:off x="0" y="9448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de-DE" altLang="x-none"/>
          </a:p>
        </p:txBody>
      </p:sp>
      <p:sp>
        <p:nvSpPr>
          <p:cNvPr id="9223" name="Rectangle 7"/>
          <p:cNvSpPr>
            <a:spLocks noGrp="1" noChangeArrowheads="1"/>
          </p:cNvSpPr>
          <p:nvPr>
            <p:ph type="sldNum" sz="quarter" idx="5"/>
          </p:nvPr>
        </p:nvSpPr>
        <p:spPr bwMode="auto">
          <a:xfrm>
            <a:off x="3886200" y="9448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1ADC8A48-69C9-474F-9BA1-BBFE8FD04F73}" type="slidenum">
              <a:rPr lang="de-DE" altLang="x-none"/>
              <a:pPr/>
              <a:t>‹Nr.›</a:t>
            </a:fld>
            <a:endParaRPr lang="de-DE" altLang="x-non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0E53E4-A662-7446-9C9A-1CE58A473C85}" type="slidenum">
              <a:rPr lang="de-DE" altLang="x-none"/>
              <a:pPr/>
              <a:t>1</a:t>
            </a:fld>
            <a:endParaRPr lang="de-DE" altLang="x-none"/>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6F3D46-23E6-364C-9701-8465169856CC}" type="slidenum">
              <a:rPr lang="de-DE" altLang="x-none"/>
              <a:pPr/>
              <a:t>2</a:t>
            </a:fld>
            <a:endParaRPr lang="de-DE" altLang="x-none"/>
          </a:p>
        </p:txBody>
      </p:sp>
      <p:sp>
        <p:nvSpPr>
          <p:cNvPr id="62466" name="Rectangle 2"/>
          <p:cNvSpPr>
            <a:spLocks noGrp="1" noRot="1" noChangeAspect="1" noChangeArrowheads="1" noTextEdit="1"/>
          </p:cNvSpPr>
          <p:nvPr>
            <p:ph type="sldImg"/>
          </p:nvPr>
        </p:nvSpPr>
        <p:spPr>
          <a:xfrm>
            <a:off x="919163" y="746125"/>
            <a:ext cx="4968875" cy="3727450"/>
          </a:xfrm>
          <a:ln/>
        </p:spPr>
      </p:sp>
      <p:sp>
        <p:nvSpPr>
          <p:cNvPr id="62467" name="Rectangle 3"/>
          <p:cNvSpPr>
            <a:spLocks noGrp="1" noChangeArrowheads="1"/>
          </p:cNvSpPr>
          <p:nvPr>
            <p:ph type="body" idx="1"/>
          </p:nvPr>
        </p:nvSpPr>
        <p:spPr>
          <a:xfrm>
            <a:off x="682625" y="4722813"/>
            <a:ext cx="5443538" cy="4470400"/>
          </a:xfrm>
        </p:spPr>
        <p:txBody>
          <a:bodyPr/>
          <a:lstStyle/>
          <a:p>
            <a:endParaRPr lang="x-none" altLang="x-non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2ACA21-AADD-F544-9A01-12146CDB161E}" type="slidenum">
              <a:rPr lang="de-DE" altLang="x-none"/>
              <a:pPr/>
              <a:t>3</a:t>
            </a:fld>
            <a:endParaRPr lang="de-DE" altLang="x-none"/>
          </a:p>
        </p:txBody>
      </p:sp>
      <p:sp>
        <p:nvSpPr>
          <p:cNvPr id="24578" name="Rectangle 2"/>
          <p:cNvSpPr>
            <a:spLocks noGrp="1" noRot="1" noChangeAspect="1" noChangeArrowheads="1"/>
          </p:cNvSpPr>
          <p:nvPr>
            <p:ph type="sldImg"/>
          </p:nvPr>
        </p:nvSpPr>
        <p:spPr bwMode="auto">
          <a:xfrm>
            <a:off x="920750" y="746125"/>
            <a:ext cx="4967288" cy="3725863"/>
          </a:xfrm>
          <a:prstGeom prst="rect">
            <a:avLst/>
          </a:prstGeom>
          <a:solidFill>
            <a:srgbClr val="FFFFFF"/>
          </a:solidFill>
          <a:ln>
            <a:solidFill>
              <a:srgbClr val="000000"/>
            </a:solidFill>
            <a:miter lim="800000"/>
            <a:headEnd/>
            <a:tailEnd/>
          </a:ln>
        </p:spPr>
      </p:sp>
      <p:sp>
        <p:nvSpPr>
          <p:cNvPr id="24579" name="Rectangle 3"/>
          <p:cNvSpPr>
            <a:spLocks noGrp="1" noChangeArrowheads="1"/>
          </p:cNvSpPr>
          <p:nvPr>
            <p:ph type="body" idx="1"/>
          </p:nvPr>
        </p:nvSpPr>
        <p:spPr bwMode="auto">
          <a:xfrm>
            <a:off x="908050" y="4721225"/>
            <a:ext cx="4989513" cy="4471988"/>
          </a:xfrm>
          <a:prstGeom prst="rect">
            <a:avLst/>
          </a:prstGeom>
          <a:solidFill>
            <a:srgbClr val="FFFFFF"/>
          </a:solidFill>
          <a:ln>
            <a:solidFill>
              <a:srgbClr val="000000"/>
            </a:solidFill>
            <a:miter lim="800000"/>
            <a:headEnd/>
            <a:tailEnd/>
          </a:ln>
        </p:spPr>
        <p:txBody>
          <a:bodyPr/>
          <a:lstStyle/>
          <a:p>
            <a:r>
              <a:rPr lang="de-DE" altLang="x-none"/>
              <a:t>Zu den Schritten in der Qualitätszirkelarbeit:</a:t>
            </a:r>
          </a:p>
          <a:p>
            <a:r>
              <a:rPr lang="de-DE" altLang="x-none"/>
              <a:t>Die Schritte sind eine logische Abfolge. Es sollten keine Schritte übersprungen werden, um nicht das „Pferd von hinten aufzuzäumen“</a:t>
            </a:r>
          </a:p>
          <a:p>
            <a:endParaRPr lang="de-DE" altLang="x-none"/>
          </a:p>
          <a:p>
            <a:r>
              <a:rPr lang="de-DE" altLang="x-none"/>
              <a:t>Anforderungen beziehen sich auf eine geregelte Maßnahme in punkto Verantwortung, Zeitrahmen, Dokumentation, Überprüfung</a:t>
            </a:r>
          </a:p>
          <a:p>
            <a:endParaRPr lang="de-DE" altLang="x-none"/>
          </a:p>
          <a:p>
            <a:r>
              <a:rPr lang="de-DE" altLang="x-none"/>
              <a:t>Ziele beziehen sich auf darauf, wie /in welchem Rahmen das Qualitätskriterium strategisch am besten umgesetzt wird. Das wiederum ist abhängig von der Wertigkeit der Strategie und den strukturellen Möglichkeiten beider Seiten. Daraus lassen sich dann realistische Maßnahmen formulieren.</a:t>
            </a:r>
          </a:p>
          <a:p>
            <a:r>
              <a:rPr lang="de-DE" altLang="x-none"/>
              <a:t>  </a:t>
            </a:r>
          </a:p>
          <a:p>
            <a:r>
              <a:rPr lang="de-DE" altLang="x-none"/>
              <a:t>Überprüfung der Zielerreichung zur Sicherung der Nachhaltigkeit bedeutet, dass im Qualitätszirkel ein Termin zur Wiedervorlage festgelegt wird, an dem die Umsetzung des Qualitätskriteriums durch die vereinbarten Maßnahmen überprüft und bewertet wird. </a:t>
            </a:r>
          </a:p>
          <a:p>
            <a:r>
              <a:rPr lang="de-DE" altLang="x-none"/>
              <a:t>Am Termin der Wiedervorlage wird im PDCA-Zyklus überprüft, ob die Maßnahme das Ziel der Umsetzung des Qualitätskriteriums erreicht und die Anforderung einer geregelten Maßnahme erfüllt.</a:t>
            </a:r>
          </a:p>
          <a:p>
            <a:r>
              <a:rPr lang="de-DE" altLang="x-none"/>
              <a:t>Kommt der QZ zu einer positiven Beurteilung, werden die Ergebnisse zur Umsetzung des Qualitätskriteriums in das Qualitätsmanagement aufgenommen. Wenn nicht, werden im QZ Verbesserungsmaßnahmen vereinbart und erneut im PDCA-Zyklus überprüft.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D587FF-35EB-0247-85AB-8520BE0CC573}" type="slidenum">
              <a:rPr lang="de-DE" altLang="x-none"/>
              <a:pPr/>
              <a:t>8</a:t>
            </a:fld>
            <a:endParaRPr lang="de-DE" altLang="x-none"/>
          </a:p>
        </p:txBody>
      </p:sp>
      <p:sp>
        <p:nvSpPr>
          <p:cNvPr id="48130" name="Rectangle 2"/>
          <p:cNvSpPr>
            <a:spLocks noGrp="1" noRot="1" noChangeAspect="1" noChangeArrowheads="1" noTextEdit="1"/>
          </p:cNvSpPr>
          <p:nvPr>
            <p:ph type="sldImg"/>
          </p:nvPr>
        </p:nvSpPr>
        <p:spPr bwMode="auto">
          <a:xfrm>
            <a:off x="919163" y="746125"/>
            <a:ext cx="4967287" cy="3725863"/>
          </a:xfrm>
          <a:prstGeom prst="rect">
            <a:avLst/>
          </a:prstGeom>
          <a:solidFill>
            <a:srgbClr val="FFFFFF"/>
          </a:solidFill>
          <a:ln>
            <a:solidFill>
              <a:srgbClr val="000000"/>
            </a:solidFill>
            <a:miter lim="800000"/>
            <a:headEnd/>
            <a:tailEnd/>
          </a:ln>
        </p:spPr>
      </p:sp>
      <p:sp>
        <p:nvSpPr>
          <p:cNvPr id="48131" name="Rectangle 3"/>
          <p:cNvSpPr>
            <a:spLocks noGrp="1" noChangeArrowheads="1"/>
          </p:cNvSpPr>
          <p:nvPr>
            <p:ph type="body" idx="1"/>
          </p:nvPr>
        </p:nvSpPr>
        <p:spPr bwMode="auto">
          <a:xfrm>
            <a:off x="681038" y="4721225"/>
            <a:ext cx="5443537" cy="4471988"/>
          </a:xfrm>
          <a:prstGeom prst="rect">
            <a:avLst/>
          </a:prstGeom>
          <a:solidFill>
            <a:srgbClr val="FFFFFF"/>
          </a:solidFill>
          <a:ln>
            <a:solidFill>
              <a:srgbClr val="000000"/>
            </a:solidFill>
            <a:miter lim="800000"/>
            <a:headEnd/>
            <a:tailEnd/>
          </a:ln>
        </p:spPr>
        <p:txBody>
          <a:bodyPr lIns="88322" tIns="44161" rIns="88322" bIns="44161"/>
          <a:lstStyle/>
          <a:p>
            <a:pPr eaLnBrk="0" hangingPunct="0">
              <a:spcBef>
                <a:spcPct val="0"/>
              </a:spcBef>
            </a:pPr>
            <a:endParaRPr lang="x-none" altLang="x-none" sz="18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png"/><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4117" name="Picture 21" descr="linie"/>
          <p:cNvPicPr>
            <a:picLocks noChangeAspect="1" noChangeArrowheads="1"/>
          </p:cNvPicPr>
          <p:nvPr userDrawn="1"/>
        </p:nvPicPr>
        <p:blipFill>
          <a:blip r:embed="rId2">
            <a:extLst>
              <a:ext uri="{28A0092B-C50C-407E-A947-70E740481C1C}">
                <a14:useLocalDpi xmlns:a14="http://schemas.microsoft.com/office/drawing/2010/main" val="0"/>
              </a:ext>
            </a:extLst>
          </a:blip>
          <a:srcRect l="61839" t="79053" r="8044"/>
          <a:stretch>
            <a:fillRect/>
          </a:stretch>
        </p:blipFill>
        <p:spPr bwMode="auto">
          <a:xfrm>
            <a:off x="0" y="1916113"/>
            <a:ext cx="9144000" cy="4033837"/>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Grp="1" noChangeArrowheads="1"/>
          </p:cNvSpPr>
          <p:nvPr>
            <p:ph type="ctrTitle"/>
          </p:nvPr>
        </p:nvSpPr>
        <p:spPr>
          <a:xfrm>
            <a:off x="684213" y="3213100"/>
            <a:ext cx="7772400" cy="1470025"/>
          </a:xfrm>
        </p:spPr>
        <p:txBody>
          <a:bodyPr/>
          <a:lstStyle>
            <a:lvl1pPr algn="ctr">
              <a:defRPr sz="3000"/>
            </a:lvl1pPr>
          </a:lstStyle>
          <a:p>
            <a:pPr lvl="0"/>
            <a:r>
              <a:rPr lang="de-DE" altLang="x-none" noProof="0" smtClean="0"/>
              <a:t>Mastertitelformat bearbeiten</a:t>
            </a:r>
          </a:p>
        </p:txBody>
      </p:sp>
      <p:pic>
        <p:nvPicPr>
          <p:cNvPr id="4108" name="Picture 12"/>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251520" y="6093296"/>
            <a:ext cx="2376487" cy="656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4116" name="Picture 20"/>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1557338"/>
            <a:ext cx="91440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118" name="Text Box 22"/>
          <p:cNvSpPr txBox="1">
            <a:spLocks noChangeArrowheads="1"/>
          </p:cNvSpPr>
          <p:nvPr userDrawn="1"/>
        </p:nvSpPr>
        <p:spPr bwMode="auto">
          <a:xfrm>
            <a:off x="1331640" y="404813"/>
            <a:ext cx="7669485" cy="938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r">
              <a:spcBef>
                <a:spcPct val="50000"/>
              </a:spcBef>
            </a:pPr>
            <a:r>
              <a:rPr lang="de-DE" altLang="x-none" sz="2200" b="1" dirty="0" smtClean="0"/>
              <a:t>Netzwerk </a:t>
            </a:r>
            <a:r>
              <a:rPr lang="de-DE" altLang="x-none" sz="2200" b="1" dirty="0"/>
              <a:t>Selbsthilfefreundlichkeit</a:t>
            </a:r>
            <a:r>
              <a:rPr lang="de-DE" altLang="x-none" sz="2000" b="1" dirty="0"/>
              <a:t> </a:t>
            </a:r>
          </a:p>
          <a:p>
            <a:pPr algn="r">
              <a:spcBef>
                <a:spcPct val="50000"/>
              </a:spcBef>
            </a:pPr>
            <a:r>
              <a:rPr lang="de-DE" altLang="x-none" sz="2200" b="1" dirty="0" smtClean="0"/>
              <a:t>und</a:t>
            </a:r>
            <a:r>
              <a:rPr lang="de-DE" altLang="x-none" sz="2200" b="1" baseline="0" dirty="0" smtClean="0"/>
              <a:t> Patientenorientierung im Gesundheitswesen</a:t>
            </a:r>
            <a:r>
              <a:rPr lang="de-DE" altLang="x-none" sz="2200" b="1" dirty="0" smtClean="0"/>
              <a:t> </a:t>
            </a:r>
            <a:endParaRPr lang="de-DE" altLang="x-none" sz="2200" b="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Platzhalter für vertikalen Text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942332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446712"/>
          </a:xfrm>
        </p:spPr>
        <p:txBody>
          <a:bodyPr vert="eaVert"/>
          <a:lstStyle/>
          <a:p>
            <a:r>
              <a:rPr lang="de-DE" smtClean="0"/>
              <a:t>Mastertitelformat bearbeiten</a:t>
            </a:r>
            <a:endParaRPr lang="de-DE"/>
          </a:p>
        </p:txBody>
      </p:sp>
      <p:sp>
        <p:nvSpPr>
          <p:cNvPr id="3" name="Platzhalter für vertikalen Text 2"/>
          <p:cNvSpPr>
            <a:spLocks noGrp="1"/>
          </p:cNvSpPr>
          <p:nvPr>
            <p:ph type="body" orient="vert" idx="1"/>
          </p:nvPr>
        </p:nvSpPr>
        <p:spPr>
          <a:xfrm>
            <a:off x="457200" y="274638"/>
            <a:ext cx="6019800" cy="5446712"/>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884468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5699125" cy="633412"/>
          </a:xfrm>
        </p:spPr>
        <p:txBody>
          <a:bodyPr/>
          <a:lstStyle/>
          <a:p>
            <a:r>
              <a:rPr lang="de-DE" smtClean="0"/>
              <a:t>Mastertitelformat bearbeiten</a:t>
            </a:r>
            <a:endParaRPr lang="de-DE"/>
          </a:p>
        </p:txBody>
      </p:sp>
      <p:sp>
        <p:nvSpPr>
          <p:cNvPr id="3" name="Tabellenplatzhalter 2"/>
          <p:cNvSpPr>
            <a:spLocks noGrp="1"/>
          </p:cNvSpPr>
          <p:nvPr>
            <p:ph type="tbl" idx="1"/>
          </p:nvPr>
        </p:nvSpPr>
        <p:spPr>
          <a:xfrm>
            <a:off x="457200" y="1268413"/>
            <a:ext cx="8229600" cy="4452937"/>
          </a:xfrm>
        </p:spPr>
        <p:txBody>
          <a:bodyPr/>
          <a:lstStyle/>
          <a:p>
            <a:endParaRPr lang="de-DE"/>
          </a:p>
        </p:txBody>
      </p:sp>
    </p:spTree>
    <p:extLst>
      <p:ext uri="{BB962C8B-B14F-4D97-AF65-F5344CB8AC3E}">
        <p14:creationId xmlns:p14="http://schemas.microsoft.com/office/powerpoint/2010/main" val="37681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986561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Mastertitelformat bearbeiten</a:t>
            </a:r>
            <a:endParaRPr lang="de-DE"/>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Mastertextformat bearbeiten</a:t>
            </a:r>
          </a:p>
        </p:txBody>
      </p:sp>
    </p:spTree>
    <p:extLst>
      <p:ext uri="{BB962C8B-B14F-4D97-AF65-F5344CB8AC3E}">
        <p14:creationId xmlns:p14="http://schemas.microsoft.com/office/powerpoint/2010/main" val="1203979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sz="half" idx="1"/>
          </p:nvPr>
        </p:nvSpPr>
        <p:spPr>
          <a:xfrm>
            <a:off x="457200" y="1268413"/>
            <a:ext cx="4038600" cy="4452937"/>
          </a:xfrm>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268413"/>
            <a:ext cx="4038600" cy="4452937"/>
          </a:xfrm>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696248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Mastertitelformat bearbeiten</a:t>
            </a:r>
            <a:endParaRPr lang="de-DE"/>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008386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Tree>
    <p:extLst>
      <p:ext uri="{BB962C8B-B14F-4D97-AF65-F5344CB8AC3E}">
        <p14:creationId xmlns:p14="http://schemas.microsoft.com/office/powerpoint/2010/main" val="5349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897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Mastertitelformat bearbeiten</a:t>
            </a:r>
            <a:endParaRPr lang="de-DE"/>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Mastertextformat bearbeiten</a:t>
            </a:r>
          </a:p>
        </p:txBody>
      </p:sp>
    </p:spTree>
    <p:extLst>
      <p:ext uri="{BB962C8B-B14F-4D97-AF65-F5344CB8AC3E}">
        <p14:creationId xmlns:p14="http://schemas.microsoft.com/office/powerpoint/2010/main" val="1841347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Mastertitelformat bearbeiten</a:t>
            </a:r>
            <a:endParaRPr lang="de-DE"/>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Mastertextformat bearbeiten</a:t>
            </a:r>
          </a:p>
        </p:txBody>
      </p:sp>
    </p:spTree>
    <p:extLst>
      <p:ext uri="{BB962C8B-B14F-4D97-AF65-F5344CB8AC3E}">
        <p14:creationId xmlns:p14="http://schemas.microsoft.com/office/powerpoint/2010/main" val="1410493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5699125" cy="63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de-DE" altLang="x-none"/>
              <a:t>Mastertitelformat bearbeiten</a:t>
            </a:r>
          </a:p>
        </p:txBody>
      </p:sp>
      <p:sp>
        <p:nvSpPr>
          <p:cNvPr id="1027" name="Rectangle 3"/>
          <p:cNvSpPr>
            <a:spLocks noGrp="1" noChangeArrowheads="1"/>
          </p:cNvSpPr>
          <p:nvPr>
            <p:ph type="body" idx="1"/>
          </p:nvPr>
        </p:nvSpPr>
        <p:spPr bwMode="auto">
          <a:xfrm>
            <a:off x="457200" y="1268413"/>
            <a:ext cx="8229600" cy="4452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de-DE" altLang="x-none"/>
              <a:t>Mastertextformat bearbeiten</a:t>
            </a:r>
          </a:p>
          <a:p>
            <a:pPr lvl="1"/>
            <a:r>
              <a:rPr lang="de-DE" altLang="x-none"/>
              <a:t>Zweite Ebene</a:t>
            </a:r>
          </a:p>
          <a:p>
            <a:pPr lvl="2"/>
            <a:r>
              <a:rPr lang="de-DE" altLang="x-none"/>
              <a:t>Dritte Ebene</a:t>
            </a:r>
          </a:p>
          <a:p>
            <a:pPr lvl="3"/>
            <a:r>
              <a:rPr lang="de-DE" altLang="x-none"/>
              <a:t>Vierte Ebene</a:t>
            </a:r>
          </a:p>
          <a:p>
            <a:pPr lvl="4"/>
            <a:r>
              <a:rPr lang="de-DE" altLang="x-none"/>
              <a:t>Fünfte Ebene</a:t>
            </a:r>
          </a:p>
        </p:txBody>
      </p:sp>
      <p:sp>
        <p:nvSpPr>
          <p:cNvPr id="1031" name="Rectangle 7"/>
          <p:cNvSpPr>
            <a:spLocks noChangeArrowheads="1"/>
          </p:cNvSpPr>
          <p:nvPr userDrawn="1"/>
        </p:nvSpPr>
        <p:spPr bwMode="auto">
          <a:xfrm>
            <a:off x="0" y="908050"/>
            <a:ext cx="9144000" cy="53975"/>
          </a:xfrm>
          <a:prstGeom prst="rect">
            <a:avLst/>
          </a:prstGeom>
          <a:solidFill>
            <a:srgbClr val="EB8B2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de-DE"/>
          </a:p>
        </p:txBody>
      </p:sp>
      <p:pic>
        <p:nvPicPr>
          <p:cNvPr id="1033" name="Picture 9"/>
          <p:cNvPicPr>
            <a:picLocks noChangeAspect="1" noChangeArrowheads="1"/>
          </p:cNvPicPr>
          <p:nvPr userDrawn="1"/>
        </p:nvPicPr>
        <p:blipFill>
          <a:blip r:embed="rId14">
            <a:extLst>
              <a:ext uri="{28A0092B-C50C-407E-A947-70E740481C1C}">
                <a14:useLocalDpi xmlns:a14="http://schemas.microsoft.com/office/drawing/2010/main" val="0"/>
              </a:ext>
            </a:extLst>
          </a:blip>
          <a:stretch>
            <a:fillRect/>
          </a:stretch>
        </p:blipFill>
        <p:spPr bwMode="auto">
          <a:xfrm>
            <a:off x="7076416" y="6291263"/>
            <a:ext cx="1633267"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1035" name="Picture 11"/>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5949950"/>
            <a:ext cx="914400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036" name="Text Box 12"/>
          <p:cNvSpPr txBox="1">
            <a:spLocks noChangeArrowheads="1"/>
          </p:cNvSpPr>
          <p:nvPr userDrawn="1"/>
        </p:nvSpPr>
        <p:spPr bwMode="auto">
          <a:xfrm>
            <a:off x="6659563" y="260350"/>
            <a:ext cx="22336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x-none" altLang="x-none" sz="16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fontAlgn="base">
        <a:spcBef>
          <a:spcPct val="0"/>
        </a:spcBef>
        <a:spcAft>
          <a:spcPct val="0"/>
        </a:spcAft>
        <a:defRPr sz="2800" kern="1200">
          <a:solidFill>
            <a:schemeClr val="tx2"/>
          </a:solidFill>
          <a:latin typeface="+mj-lt"/>
          <a:ea typeface="+mj-ea"/>
          <a:cs typeface="+mj-cs"/>
        </a:defRPr>
      </a:lvl1pPr>
      <a:lvl2pPr algn="l" rtl="0" fontAlgn="base">
        <a:spcBef>
          <a:spcPct val="0"/>
        </a:spcBef>
        <a:spcAft>
          <a:spcPct val="0"/>
        </a:spcAft>
        <a:defRPr sz="2800">
          <a:solidFill>
            <a:schemeClr val="tx2"/>
          </a:solidFill>
          <a:latin typeface="Arial" charset="0"/>
        </a:defRPr>
      </a:lvl2pPr>
      <a:lvl3pPr algn="l" rtl="0" fontAlgn="base">
        <a:spcBef>
          <a:spcPct val="0"/>
        </a:spcBef>
        <a:spcAft>
          <a:spcPct val="0"/>
        </a:spcAft>
        <a:defRPr sz="2800">
          <a:solidFill>
            <a:schemeClr val="tx2"/>
          </a:solidFill>
          <a:latin typeface="Arial" charset="0"/>
        </a:defRPr>
      </a:lvl3pPr>
      <a:lvl4pPr algn="l" rtl="0" fontAlgn="base">
        <a:spcBef>
          <a:spcPct val="0"/>
        </a:spcBef>
        <a:spcAft>
          <a:spcPct val="0"/>
        </a:spcAft>
        <a:defRPr sz="2800">
          <a:solidFill>
            <a:schemeClr val="tx2"/>
          </a:solidFill>
          <a:latin typeface="Arial" charset="0"/>
        </a:defRPr>
      </a:lvl4pPr>
      <a:lvl5pPr algn="l" rtl="0" fontAlgn="base">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p:titleStyle>
    <p:bodyStyle>
      <a:lvl1pPr marL="342900" indent="-342900" algn="l" rtl="0" fontAlgn="base">
        <a:spcBef>
          <a:spcPct val="20000"/>
        </a:spcBef>
        <a:spcAft>
          <a:spcPct val="0"/>
        </a:spcAft>
        <a:buChar char="•"/>
        <a:defRPr sz="28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8.xml.rels><?xml version="1.0" encoding="UTF-8" standalone="yes"?>
<Relationships xmlns="http://schemas.openxmlformats.org/package/2006/relationships"><Relationship Id="rId3" Type="http://schemas.openxmlformats.org/officeDocument/2006/relationships/hyperlink" Target="mailto:info@selbsthilfefreundlichkeit.de" TargetMode="External"/><Relationship Id="rId4" Type="http://schemas.openxmlformats.org/officeDocument/2006/relationships/hyperlink" Target="http://www.selbsthilfefreundlichkeit.de/"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3568" y="2204864"/>
            <a:ext cx="7772400" cy="1830189"/>
          </a:xfrm>
        </p:spPr>
        <p:txBody>
          <a:bodyPr/>
          <a:lstStyle/>
          <a:p>
            <a:r>
              <a:rPr lang="de-DE" altLang="x-none" sz="2400" b="1" dirty="0">
                <a:solidFill>
                  <a:schemeClr val="tx1"/>
                </a:solidFill>
                <a:ea typeface="Osaka" charset="-128"/>
              </a:rPr>
              <a:t/>
            </a:r>
            <a:br>
              <a:rPr lang="de-DE" altLang="x-none" sz="2400" b="1" dirty="0">
                <a:solidFill>
                  <a:schemeClr val="tx1"/>
                </a:solidFill>
                <a:ea typeface="Osaka" charset="-128"/>
              </a:rPr>
            </a:br>
            <a:r>
              <a:rPr lang="de-DE" altLang="x-none" sz="2400" b="1" dirty="0">
                <a:solidFill>
                  <a:schemeClr val="tx1"/>
                </a:solidFill>
                <a:ea typeface="Osaka" charset="-128"/>
              </a:rPr>
              <a:t/>
            </a:r>
            <a:br>
              <a:rPr lang="de-DE" altLang="x-none" sz="2400" b="1" dirty="0">
                <a:solidFill>
                  <a:schemeClr val="tx1"/>
                </a:solidFill>
                <a:ea typeface="Osaka" charset="-128"/>
              </a:rPr>
            </a:br>
            <a:r>
              <a:rPr lang="de-DE" altLang="x-none" sz="2400" b="1" dirty="0">
                <a:solidFill>
                  <a:schemeClr val="tx1"/>
                </a:solidFill>
                <a:ea typeface="Osaka" charset="-128"/>
              </a:rPr>
              <a:t/>
            </a:r>
            <a:br>
              <a:rPr lang="de-DE" altLang="x-none" sz="2400" b="1" dirty="0">
                <a:solidFill>
                  <a:schemeClr val="tx1"/>
                </a:solidFill>
                <a:ea typeface="Osaka" charset="-128"/>
              </a:rPr>
            </a:br>
            <a:r>
              <a:rPr lang="de-DE" altLang="x-none" sz="2400" b="1" dirty="0">
                <a:solidFill>
                  <a:schemeClr val="tx1"/>
                </a:solidFill>
                <a:ea typeface="Osaka" charset="-128"/>
              </a:rPr>
              <a:t/>
            </a:r>
            <a:br>
              <a:rPr lang="de-DE" altLang="x-none" sz="2400" b="1" dirty="0">
                <a:solidFill>
                  <a:schemeClr val="tx1"/>
                </a:solidFill>
                <a:ea typeface="Osaka" charset="-128"/>
              </a:rPr>
            </a:br>
            <a:r>
              <a:rPr lang="de-DE" altLang="x-none" sz="2400" b="1" dirty="0">
                <a:solidFill>
                  <a:schemeClr val="tx1"/>
                </a:solidFill>
                <a:ea typeface="Osaka" charset="-128"/>
              </a:rPr>
              <a:t/>
            </a:r>
            <a:br>
              <a:rPr lang="de-DE" altLang="x-none" sz="2400" b="1" dirty="0">
                <a:solidFill>
                  <a:schemeClr val="tx1"/>
                </a:solidFill>
                <a:ea typeface="Osaka" charset="-128"/>
              </a:rPr>
            </a:br>
            <a:r>
              <a:rPr lang="de-DE" altLang="x-none" sz="2400" b="1" dirty="0">
                <a:solidFill>
                  <a:schemeClr val="tx1"/>
                </a:solidFill>
                <a:ea typeface="Osaka" charset="-128"/>
              </a:rPr>
              <a:t/>
            </a:r>
            <a:br>
              <a:rPr lang="de-DE" altLang="x-none" sz="2400" b="1" dirty="0">
                <a:solidFill>
                  <a:schemeClr val="tx1"/>
                </a:solidFill>
                <a:ea typeface="Osaka" charset="-128"/>
              </a:rPr>
            </a:br>
            <a:r>
              <a:rPr lang="de-DE" altLang="x-none" sz="2400" b="1" dirty="0" smtClean="0">
                <a:solidFill>
                  <a:schemeClr val="tx1"/>
                </a:solidFill>
                <a:ea typeface="Osaka" charset="-128"/>
              </a:rPr>
              <a:t>Selbsthilfefreundliches Krankenhaus </a:t>
            </a:r>
            <a:br>
              <a:rPr lang="de-DE" altLang="x-none" sz="2400" b="1" dirty="0" smtClean="0">
                <a:solidFill>
                  <a:schemeClr val="tx1"/>
                </a:solidFill>
                <a:ea typeface="Osaka" charset="-128"/>
              </a:rPr>
            </a:br>
            <a:r>
              <a:rPr lang="de-DE" altLang="x-none" sz="2400" b="1" dirty="0" smtClean="0">
                <a:solidFill>
                  <a:schemeClr val="tx1"/>
                </a:solidFill>
                <a:ea typeface="Osaka" charset="-128"/>
              </a:rPr>
              <a:t>-Selbstbewertung </a:t>
            </a:r>
            <a:r>
              <a:rPr lang="de-DE" altLang="x-none" sz="2400" b="1" dirty="0">
                <a:solidFill>
                  <a:schemeClr val="tx1"/>
                </a:solidFill>
                <a:ea typeface="Osaka" charset="-128"/>
              </a:rPr>
              <a:t>im </a:t>
            </a:r>
            <a:r>
              <a:rPr lang="de-DE" altLang="x-none" sz="2400" b="1" dirty="0" smtClean="0">
                <a:solidFill>
                  <a:schemeClr val="tx1"/>
                </a:solidFill>
                <a:ea typeface="Osaka" charset="-128"/>
              </a:rPr>
              <a:t>Qualitätszirkel- </a:t>
            </a:r>
            <a:r>
              <a:rPr lang="de-DE" altLang="x-none" sz="1400" b="1" dirty="0">
                <a:solidFill>
                  <a:schemeClr val="tx1"/>
                </a:solidFill>
                <a:ea typeface="Osaka" charset="-128"/>
              </a:rPr>
              <a:t/>
            </a:r>
            <a:br>
              <a:rPr lang="de-DE" altLang="x-none" sz="1400" b="1" dirty="0">
                <a:solidFill>
                  <a:schemeClr val="tx1"/>
                </a:solidFill>
                <a:ea typeface="Osaka" charset="-128"/>
              </a:rPr>
            </a:br>
            <a:r>
              <a:rPr lang="de-DE" altLang="x-none" sz="1400" b="1" dirty="0">
                <a:solidFill>
                  <a:schemeClr val="tx1"/>
                </a:solidFill>
                <a:ea typeface="Osaka" charset="-128"/>
              </a:rPr>
              <a:t/>
            </a:r>
            <a:br>
              <a:rPr lang="de-DE" altLang="x-none" sz="1400" b="1" dirty="0">
                <a:solidFill>
                  <a:schemeClr val="tx1"/>
                </a:solidFill>
                <a:ea typeface="Osaka" charset="-128"/>
              </a:rPr>
            </a:br>
            <a:r>
              <a:rPr lang="de-DE" altLang="x-none" sz="1400" b="1" dirty="0">
                <a:solidFill>
                  <a:schemeClr val="tx1"/>
                </a:solidFill>
                <a:ea typeface="Osaka" charset="-128"/>
              </a:rPr>
              <a:t>Qualitätszirkel Bielefeld  4. Juli 2011</a:t>
            </a:r>
            <a:r>
              <a:rPr lang="de-DE" altLang="x-none" sz="2400" dirty="0">
                <a:solidFill>
                  <a:schemeClr val="tx1"/>
                </a:solidFill>
                <a:ea typeface="Osaka" charset="-128"/>
              </a:rPr>
              <a:t/>
            </a:r>
            <a:br>
              <a:rPr lang="de-DE" altLang="x-none" sz="2400" dirty="0">
                <a:solidFill>
                  <a:schemeClr val="tx1"/>
                </a:solidFill>
                <a:ea typeface="Osaka" charset="-128"/>
              </a:rPr>
            </a:br>
            <a:r>
              <a:rPr lang="de-DE" altLang="x-none" sz="2400" dirty="0">
                <a:solidFill>
                  <a:schemeClr val="tx1"/>
                </a:solidFill>
                <a:ea typeface="Osaka" charset="-128"/>
              </a:rPr>
              <a:t/>
            </a:r>
            <a:br>
              <a:rPr lang="de-DE" altLang="x-none" sz="2400" dirty="0">
                <a:solidFill>
                  <a:schemeClr val="tx1"/>
                </a:solidFill>
                <a:ea typeface="Osaka" charset="-128"/>
              </a:rPr>
            </a:br>
            <a:r>
              <a:rPr lang="de-DE" altLang="x-none" sz="1200" dirty="0">
                <a:solidFill>
                  <a:schemeClr val="tx1"/>
                </a:solidFill>
                <a:ea typeface="Osaka" charset="-128"/>
              </a:rPr>
              <a:t>Monika </a:t>
            </a:r>
            <a:r>
              <a:rPr lang="de-DE" altLang="x-none" sz="1200" dirty="0" err="1">
                <a:solidFill>
                  <a:schemeClr val="tx1"/>
                </a:solidFill>
                <a:ea typeface="Osaka" charset="-128"/>
              </a:rPr>
              <a:t>Bobzien</a:t>
            </a:r>
            <a:r>
              <a:rPr lang="de-DE" altLang="x-none" sz="1200" dirty="0">
                <a:solidFill>
                  <a:schemeClr val="tx1"/>
                </a:solidFill>
                <a:ea typeface="Osaka" charset="-128"/>
              </a:rPr>
              <a:t> / Christa Steinhoff-Kemper - Agentur Selbsthilfefreundlichkeit NRW</a:t>
            </a:r>
            <a:br>
              <a:rPr lang="de-DE" altLang="x-none" sz="1200" dirty="0">
                <a:solidFill>
                  <a:schemeClr val="tx1"/>
                </a:solidFill>
                <a:ea typeface="Osaka" charset="-128"/>
              </a:rPr>
            </a:br>
            <a:r>
              <a:rPr lang="de-DE" altLang="x-none" sz="2400" dirty="0">
                <a:solidFill>
                  <a:schemeClr val="tx1"/>
                </a:solidFill>
                <a:ea typeface="Osaka" charset="-128"/>
              </a:rPr>
              <a:t/>
            </a:r>
            <a:br>
              <a:rPr lang="de-DE" altLang="x-none" sz="2400" dirty="0">
                <a:solidFill>
                  <a:schemeClr val="tx1"/>
                </a:solidFill>
                <a:ea typeface="Osaka" charset="-128"/>
              </a:rPr>
            </a:br>
            <a:endParaRPr lang="de-DE" altLang="x-none" sz="2400" dirty="0">
              <a:solidFill>
                <a:schemeClr val="tx1"/>
              </a:solidFill>
              <a:ea typeface="Osaka" charset="-128"/>
            </a:endParaRPr>
          </a:p>
        </p:txBody>
      </p:sp>
      <p:sp>
        <p:nvSpPr>
          <p:cNvPr id="2051" name="Rectangle 3"/>
          <p:cNvSpPr>
            <a:spLocks noGrp="1" noChangeArrowheads="1"/>
          </p:cNvSpPr>
          <p:nvPr>
            <p:ph type="subTitle" idx="4294967295"/>
          </p:nvPr>
        </p:nvSpPr>
        <p:spPr>
          <a:xfrm>
            <a:off x="0" y="0"/>
            <a:ext cx="3995936" cy="908720"/>
          </a:xfrm>
        </p:spPr>
        <p:txBody>
          <a:bodyPr/>
          <a:lstStyle/>
          <a:p>
            <a:pPr>
              <a:lnSpc>
                <a:spcPct val="80000"/>
              </a:lnSpc>
            </a:pPr>
            <a:endParaRPr lang="x-none" altLang="x-none" sz="800" dirty="0"/>
          </a:p>
        </p:txBody>
      </p:sp>
      <p:sp>
        <p:nvSpPr>
          <p:cNvPr id="2" name="Textfeld 1"/>
          <p:cNvSpPr txBox="1"/>
          <p:nvPr/>
        </p:nvSpPr>
        <p:spPr>
          <a:xfrm>
            <a:off x="8483600" y="5016500"/>
            <a:ext cx="184731" cy="369332"/>
          </a:xfrm>
          <a:prstGeom prst="rect">
            <a:avLst/>
          </a:prstGeom>
          <a:noFill/>
        </p:spPr>
        <p:txBody>
          <a:bodyPr wrap="none" rtlCol="0">
            <a:spAutoFit/>
          </a:bodyPr>
          <a:lstStyle/>
          <a:p>
            <a:endParaRPr lang="de-D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0" y="1773238"/>
            <a:ext cx="8839200" cy="4256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defRPr>
            </a:lvl1pPr>
            <a:lvl2pPr marL="190500">
              <a:defRPr>
                <a:solidFill>
                  <a:schemeClr val="tx1"/>
                </a:solidFill>
                <a:latin typeface="Arial" charset="0"/>
              </a:defRPr>
            </a:lvl2pPr>
            <a:lvl3pPr marL="381000">
              <a:defRPr>
                <a:solidFill>
                  <a:schemeClr val="tx1"/>
                </a:solidFill>
                <a:latin typeface="Arial" charset="0"/>
              </a:defRPr>
            </a:lvl3pPr>
            <a:lvl4pPr marL="571500">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lvl="3">
              <a:spcAft>
                <a:spcPts val="600"/>
              </a:spcAft>
            </a:pPr>
            <a:r>
              <a:rPr lang="de-DE" altLang="x-none" b="1" i="1"/>
              <a:t>1.</a:t>
            </a:r>
            <a:r>
              <a:rPr lang="de-DE" altLang="x-none" b="1" i="1">
                <a:solidFill>
                  <a:schemeClr val="accent2"/>
                </a:solidFill>
              </a:rPr>
              <a:t>	</a:t>
            </a:r>
            <a:r>
              <a:rPr lang="de-DE" altLang="x-none" b="1"/>
              <a:t>Bereitstellung von Räumen, Infrastruktur, Präsentationsmöglichkeiten 	für die Selbsthilfe</a:t>
            </a:r>
          </a:p>
          <a:p>
            <a:pPr lvl="3">
              <a:spcAft>
                <a:spcPts val="1200"/>
              </a:spcAft>
            </a:pPr>
            <a:r>
              <a:rPr lang="de-DE" altLang="x-none" b="1" i="1"/>
              <a:t>2.	</a:t>
            </a:r>
            <a:r>
              <a:rPr lang="de-DE" altLang="x-none" b="1"/>
              <a:t>Regelhafte Information der Patienten über Selbsthilfe</a:t>
            </a:r>
          </a:p>
          <a:p>
            <a:pPr lvl="3">
              <a:spcAft>
                <a:spcPts val="1200"/>
              </a:spcAft>
            </a:pPr>
            <a:r>
              <a:rPr lang="de-DE" altLang="x-none" b="1" i="1"/>
              <a:t>3.	</a:t>
            </a:r>
            <a:r>
              <a:rPr lang="de-DE" altLang="x-none" b="1"/>
              <a:t>Unterstützung der Öffentlichkeitsarbeit von Selbsthilfe- 			zusammenschlüssen</a:t>
            </a:r>
          </a:p>
          <a:p>
            <a:pPr lvl="3">
              <a:spcAft>
                <a:spcPts val="1200"/>
              </a:spcAft>
            </a:pPr>
            <a:r>
              <a:rPr lang="de-DE" altLang="x-none" b="1" i="1"/>
              <a:t>4.	</a:t>
            </a:r>
            <a:r>
              <a:rPr lang="de-DE" altLang="x-none" b="1"/>
              <a:t>Benennung eines Selbsthilfebeauftragten</a:t>
            </a:r>
          </a:p>
          <a:p>
            <a:pPr lvl="3">
              <a:spcAft>
                <a:spcPts val="1200"/>
              </a:spcAft>
            </a:pPr>
            <a:r>
              <a:rPr lang="de-DE" altLang="x-none" b="1" i="1"/>
              <a:t>5.	</a:t>
            </a:r>
            <a:r>
              <a:rPr lang="de-DE" altLang="x-none" b="1"/>
              <a:t>Regelmäßiger Erfahrungs- und Informationsaustausch</a:t>
            </a:r>
          </a:p>
          <a:p>
            <a:pPr lvl="3">
              <a:spcAft>
                <a:spcPts val="1200"/>
              </a:spcAft>
            </a:pPr>
            <a:r>
              <a:rPr lang="de-DE" altLang="x-none" b="1" i="1"/>
              <a:t>6.	</a:t>
            </a:r>
            <a:r>
              <a:rPr lang="de-DE" altLang="x-none" b="1"/>
              <a:t>Einbeziehung der Selbsthilfe in die Fort- und Weiterbildung von 		Mitarbeitern im Krankenhaus</a:t>
            </a:r>
          </a:p>
          <a:p>
            <a:pPr lvl="3">
              <a:spcAft>
                <a:spcPts val="1200"/>
              </a:spcAft>
            </a:pPr>
            <a:r>
              <a:rPr lang="de-DE" altLang="x-none" b="1" i="1"/>
              <a:t>7.	</a:t>
            </a:r>
            <a:r>
              <a:rPr lang="de-DE" altLang="x-none" b="1"/>
              <a:t>Mitwirkung der Selbsthilfe an Qualitätszirkeln, Ethikkommissionen u.ä.</a:t>
            </a:r>
          </a:p>
          <a:p>
            <a:pPr lvl="3">
              <a:spcAft>
                <a:spcPts val="1200"/>
              </a:spcAft>
            </a:pPr>
            <a:r>
              <a:rPr lang="de-DE" altLang="x-none" b="1" i="1"/>
              <a:t>8.	</a:t>
            </a:r>
            <a:r>
              <a:rPr lang="de-DE" altLang="x-none" b="1"/>
              <a:t>Formaler</a:t>
            </a:r>
            <a:r>
              <a:rPr lang="de-DE" altLang="x-none" sz="1400"/>
              <a:t> </a:t>
            </a:r>
            <a:r>
              <a:rPr lang="de-DE" altLang="x-none" b="1"/>
              <a:t>Beschluss und Dokumentation der Kooperation</a:t>
            </a:r>
          </a:p>
        </p:txBody>
      </p:sp>
      <p:sp>
        <p:nvSpPr>
          <p:cNvPr id="61443" name="Rectangle 3"/>
          <p:cNvSpPr>
            <a:spLocks noGrp="1" noChangeArrowheads="1"/>
          </p:cNvSpPr>
          <p:nvPr>
            <p:ph type="body" idx="1"/>
          </p:nvPr>
        </p:nvSpPr>
        <p:spPr>
          <a:xfrm>
            <a:off x="250825" y="1052513"/>
            <a:ext cx="8458200" cy="5229225"/>
          </a:xfrm>
        </p:spPr>
        <p:txBody>
          <a:bodyPr/>
          <a:lstStyle/>
          <a:p>
            <a:pPr marL="0" indent="0">
              <a:buFontTx/>
              <a:buNone/>
            </a:pPr>
            <a:r>
              <a:rPr lang="de-DE" altLang="x-none" sz="1800" b="1">
                <a:solidFill>
                  <a:srgbClr val="E36325"/>
                </a:solidFill>
              </a:rPr>
              <a:t>Die acht Qualitätskriterien selbsthilfefreundliches Krankenhaus</a:t>
            </a:r>
            <a:endParaRPr lang="de-DE" altLang="x-none" sz="2000" b="1">
              <a:solidFill>
                <a:srgbClr val="E36325"/>
              </a:solidFill>
            </a:endParaRPr>
          </a:p>
        </p:txBody>
      </p:sp>
      <p:sp>
        <p:nvSpPr>
          <p:cNvPr id="2" name="Titel 1"/>
          <p:cNvSpPr>
            <a:spLocks noGrp="1"/>
          </p:cNvSpPr>
          <p:nvPr>
            <p:ph type="title"/>
          </p:nvPr>
        </p:nvSpPr>
        <p:spPr/>
        <p:txBody>
          <a:bodyPr/>
          <a:lstStyle/>
          <a:p>
            <a:endParaRPr lang="de-D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box(out)">
                                      <p:cBhvr>
                                        <p:cTn id="7" dur="500"/>
                                        <p:tgtEl>
                                          <p:spTgt spid="61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188913"/>
            <a:ext cx="8964613" cy="609600"/>
          </a:xfrm>
          <a:noFill/>
        </p:spPr>
        <p:txBody>
          <a:bodyPr/>
          <a:lstStyle/>
          <a:p>
            <a:r>
              <a:rPr lang="de-DE" altLang="x-none" sz="1400" b="1"/>
              <a:t>  Qualitätszirkelarbeit auf der Grundlage der Qualitätskriterien Selbsthilfefreundliches Krankenhaus</a:t>
            </a:r>
            <a:br>
              <a:rPr lang="de-DE" altLang="x-none" sz="1400" b="1"/>
            </a:br>
            <a:r>
              <a:rPr lang="de-DE" altLang="x-none" sz="1400" b="1"/>
              <a:t> </a:t>
            </a:r>
          </a:p>
        </p:txBody>
      </p:sp>
      <p:graphicFrame>
        <p:nvGraphicFramePr>
          <p:cNvPr id="43012" name="Group 4"/>
          <p:cNvGraphicFramePr>
            <a:graphicFrameLocks noGrp="1"/>
          </p:cNvGraphicFramePr>
          <p:nvPr>
            <p:ph type="tbl" idx="1"/>
          </p:nvPr>
        </p:nvGraphicFramePr>
        <p:xfrm>
          <a:off x="250825" y="981075"/>
          <a:ext cx="8686800" cy="5057458"/>
        </p:xfrm>
        <a:graphic>
          <a:graphicData uri="http://schemas.openxmlformats.org/drawingml/2006/table">
            <a:tbl>
              <a:tblPr/>
              <a:tblGrid>
                <a:gridCol w="1152525"/>
                <a:gridCol w="1000125"/>
                <a:gridCol w="868363"/>
                <a:gridCol w="982662"/>
                <a:gridCol w="830263"/>
                <a:gridCol w="981075"/>
                <a:gridCol w="984250"/>
                <a:gridCol w="965200"/>
                <a:gridCol w="922337"/>
              </a:tblGrid>
              <a:tr h="1222375">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altLang="x-none" sz="900" b="0" i="0"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900" b="0" i="0" u="none" strike="noStrike" cap="none" normalizeH="0" baseline="0">
                          <a:ln>
                            <a:noFill/>
                          </a:ln>
                          <a:solidFill>
                            <a:schemeClr val="tx1"/>
                          </a:solidFill>
                          <a:effectLst/>
                          <a:latin typeface="Arial" charset="0"/>
                        </a:rPr>
                        <a:t>          </a:t>
                      </a:r>
                      <a:r>
                        <a:rPr kumimoji="0" lang="de-DE" altLang="x-none" sz="900" b="1" i="0" u="none" strike="noStrike" cap="none" normalizeH="0" baseline="0">
                          <a:ln>
                            <a:noFill/>
                          </a:ln>
                          <a:solidFill>
                            <a:srgbClr val="800080"/>
                          </a:solidFill>
                          <a:effectLst/>
                          <a:latin typeface="Arial" charset="0"/>
                        </a:rPr>
                        <a:t>Qualitäts-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900" b="1" i="0" u="none" strike="noStrike" cap="none" normalizeH="0" baseline="0">
                          <a:ln>
                            <a:noFill/>
                          </a:ln>
                          <a:solidFill>
                            <a:srgbClr val="800080"/>
                          </a:solidFill>
                          <a:effectLst/>
                          <a:latin typeface="Arial" charset="0"/>
                        </a:rPr>
                        <a:t>            kriterien</a:t>
                      </a:r>
                      <a:r>
                        <a:rPr kumimoji="0" lang="de-DE" altLang="x-none" sz="900" b="0" i="0" u="none" strike="noStrike" cap="none" normalizeH="0" baseline="0">
                          <a:ln>
                            <a:noFill/>
                          </a:ln>
                          <a:solidFill>
                            <a:srgbClr val="800080"/>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900" b="1" i="0" u="none" strike="noStrike" cap="none" normalizeH="0" baseline="0">
                          <a:ln>
                            <a:noFill/>
                          </a:ln>
                          <a:solidFill>
                            <a:schemeClr val="tx1"/>
                          </a:solidFill>
                          <a:effectLst/>
                          <a:latin typeface="Arial" charset="0"/>
                        </a:rPr>
                        <a:t>Schritte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900" b="1" i="0" u="none" strike="noStrike" cap="none" normalizeH="0" baseline="0">
                          <a:ln>
                            <a:noFill/>
                          </a:ln>
                          <a:solidFill>
                            <a:schemeClr val="tx1"/>
                          </a:solidFill>
                          <a:effectLst/>
                          <a:latin typeface="Arial" charset="0"/>
                        </a:rPr>
                        <a:t>im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900" b="1" i="0" u="none" strike="noStrike" cap="none" normalizeH="0" baseline="0">
                          <a:ln>
                            <a:noFill/>
                          </a:ln>
                          <a:solidFill>
                            <a:schemeClr val="tx1"/>
                          </a:solidFill>
                          <a:effectLst/>
                          <a:latin typeface="Arial" charset="0"/>
                        </a:rPr>
                        <a:t>Qualitäts-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900" b="1" i="0" u="none" strike="noStrike" cap="none" normalizeH="0" baseline="0">
                          <a:ln>
                            <a:noFill/>
                          </a:ln>
                          <a:solidFill>
                            <a:schemeClr val="tx1"/>
                          </a:solidFill>
                          <a:effectLst/>
                          <a:latin typeface="Arial" charset="0"/>
                        </a:rPr>
                        <a:t>zirkel</a:t>
                      </a:r>
                      <a:endParaRPr kumimoji="0" lang="de-DE" altLang="x-none" sz="9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28575" cap="flat" cmpd="sng" algn="ctr">
                      <a:solidFill>
                        <a:schemeClr val="tx1"/>
                      </a:solidFill>
                      <a:prstDash val="solid"/>
                      <a:round/>
                      <a:headEnd type="none" w="med" len="med"/>
                      <a:tailEnd type="none" w="med" len="med"/>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altLang="x-none" sz="800" b="1" i="1"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800" b="1" i="1" u="none" strike="noStrike" cap="none" normalizeH="0" baseline="0">
                          <a:ln>
                            <a:noFill/>
                          </a:ln>
                          <a:solidFill>
                            <a:srgbClr val="800080"/>
                          </a:solidFill>
                          <a:effectLst/>
                          <a:latin typeface="Arial" charset="0"/>
                        </a:rPr>
                        <a:t>Bereitstellung von Räumen, Infrastruktur, Präsentations-möglichkeiten für die Selbsthilfe</a:t>
                      </a:r>
                      <a:endParaRPr kumimoji="0" lang="de-DE" altLang="x-none" sz="1400" b="1" i="1" u="none" strike="noStrike" cap="none" normalizeH="0" baseline="0">
                        <a:ln>
                          <a:noFill/>
                        </a:ln>
                        <a:solidFill>
                          <a:srgbClr val="80008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altLang="x-none" sz="800" b="1" i="1"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800" b="1" i="1" u="none" strike="noStrike" cap="none" normalizeH="0" baseline="0">
                          <a:ln>
                            <a:noFill/>
                          </a:ln>
                          <a:solidFill>
                            <a:srgbClr val="800080"/>
                          </a:solidFill>
                          <a:effectLst/>
                          <a:latin typeface="Arial" charset="0"/>
                        </a:rPr>
                        <a:t>Regelhafte Information der Patienten über Selbsthilfe</a:t>
                      </a:r>
                      <a:endParaRPr kumimoji="0" lang="de-DE" altLang="x-none" sz="900" b="1" i="1"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altLang="x-none" sz="800" b="1" i="1"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800" b="1" i="1" u="none" strike="noStrike" cap="none" normalizeH="0" baseline="0">
                          <a:ln>
                            <a:noFill/>
                          </a:ln>
                          <a:solidFill>
                            <a:srgbClr val="800080"/>
                          </a:solidFill>
                          <a:effectLst/>
                          <a:latin typeface="Arial" charset="0"/>
                        </a:rPr>
                        <a:t>Unterstützung der Öffent-lichkeitsarbeit von Selbsthilfe-zusammen-              schlüssen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altLang="x-none" sz="800" b="1" i="1"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800" b="1" i="1" u="none" strike="noStrike" cap="none" normalizeH="0" baseline="0">
                          <a:ln>
                            <a:noFill/>
                          </a:ln>
                          <a:solidFill>
                            <a:srgbClr val="800080"/>
                          </a:solidFill>
                          <a:effectLst/>
                          <a:latin typeface="Arial" charset="0"/>
                        </a:rPr>
                        <a:t>Benennung eines Selbsthilfe-beauf-      tragten</a:t>
                      </a:r>
                      <a:endParaRPr kumimoji="0" lang="de-DE" altLang="x-none" sz="800" b="1" i="1"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altLang="x-none" sz="800" b="1" i="1"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800" b="1" i="1" u="none" strike="noStrike" cap="none" normalizeH="0" baseline="0">
                          <a:ln>
                            <a:noFill/>
                          </a:ln>
                          <a:solidFill>
                            <a:srgbClr val="800080"/>
                          </a:solidFill>
                          <a:effectLst/>
                          <a:latin typeface="Arial" charset="0"/>
                        </a:rPr>
                        <a:t>Regel-mässiger Erfahrungs- und Informations-austausch</a:t>
                      </a:r>
                      <a:endParaRPr kumimoji="0" lang="de-DE" altLang="x-none" sz="900" b="1" i="1" u="none" strike="noStrike" cap="none" normalizeH="0" baseline="0">
                        <a:ln>
                          <a:noFill/>
                        </a:ln>
                        <a:solidFill>
                          <a:srgbClr val="80008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altLang="x-none" sz="800" b="1" i="1"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800" b="1" i="1" u="none" strike="noStrike" cap="none" normalizeH="0" baseline="0">
                          <a:ln>
                            <a:noFill/>
                          </a:ln>
                          <a:solidFill>
                            <a:srgbClr val="800080"/>
                          </a:solidFill>
                          <a:effectLst/>
                          <a:latin typeface="Arial" charset="0"/>
                        </a:rPr>
                        <a:t>Einbeziehung der Selbst-hilfe in die Fort- /Weiter-bildung von Mitarbeitern im KH</a:t>
                      </a:r>
                      <a:endParaRPr kumimoji="0" lang="de-DE" altLang="x-none" sz="700" b="1" i="1" u="none" strike="noStrike" cap="none" normalizeH="0" baseline="0">
                        <a:ln>
                          <a:noFill/>
                        </a:ln>
                        <a:solidFill>
                          <a:srgbClr val="80008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marL="1120775" indent="-457200">
                        <a:spcBef>
                          <a:spcPct val="20000"/>
                        </a:spcBef>
                        <a:defRPr sz="2400">
                          <a:solidFill>
                            <a:schemeClr val="tx1"/>
                          </a:solidFill>
                          <a:latin typeface="Arial" charset="0"/>
                        </a:defRPr>
                      </a:lvl2pPr>
                      <a:lvl3pPr marL="1692275" indent="-381000">
                        <a:spcBef>
                          <a:spcPct val="20000"/>
                        </a:spcBef>
                        <a:defRPr sz="2000">
                          <a:solidFill>
                            <a:schemeClr val="tx1"/>
                          </a:solidFill>
                          <a:latin typeface="Arial" charset="0"/>
                        </a:defRPr>
                      </a:lvl3pPr>
                      <a:lvl4pPr marL="2225675" indent="-342900">
                        <a:spcBef>
                          <a:spcPct val="20000"/>
                        </a:spcBef>
                        <a:defRPr>
                          <a:solidFill>
                            <a:schemeClr val="tx1"/>
                          </a:solidFill>
                          <a:latin typeface="Arial" charset="0"/>
                        </a:defRPr>
                      </a:lvl4pPr>
                      <a:lvl5pPr marL="2759075" indent="-342900">
                        <a:spcBef>
                          <a:spcPct val="20000"/>
                        </a:spcBef>
                        <a:defRPr>
                          <a:solidFill>
                            <a:schemeClr val="tx1"/>
                          </a:solidFill>
                          <a:latin typeface="Arial" charset="0"/>
                        </a:defRPr>
                      </a:lvl5pPr>
                      <a:lvl6pPr marL="3216275" indent="-342900" fontAlgn="base">
                        <a:spcBef>
                          <a:spcPct val="20000"/>
                        </a:spcBef>
                        <a:spcAft>
                          <a:spcPct val="0"/>
                        </a:spcAft>
                        <a:defRPr>
                          <a:solidFill>
                            <a:schemeClr val="tx1"/>
                          </a:solidFill>
                          <a:latin typeface="Arial" charset="0"/>
                        </a:defRPr>
                      </a:lvl6pPr>
                      <a:lvl7pPr marL="3673475" indent="-342900" fontAlgn="base">
                        <a:spcBef>
                          <a:spcPct val="20000"/>
                        </a:spcBef>
                        <a:spcAft>
                          <a:spcPct val="0"/>
                        </a:spcAft>
                        <a:defRPr>
                          <a:solidFill>
                            <a:schemeClr val="tx1"/>
                          </a:solidFill>
                          <a:latin typeface="Arial" charset="0"/>
                        </a:defRPr>
                      </a:lvl7pPr>
                      <a:lvl8pPr marL="4130675" indent="-342900" fontAlgn="base">
                        <a:spcBef>
                          <a:spcPct val="20000"/>
                        </a:spcBef>
                        <a:spcAft>
                          <a:spcPct val="0"/>
                        </a:spcAft>
                        <a:defRPr>
                          <a:solidFill>
                            <a:schemeClr val="tx1"/>
                          </a:solidFill>
                          <a:latin typeface="Arial" charset="0"/>
                        </a:defRPr>
                      </a:lvl8pPr>
                      <a:lvl9pPr marL="4587875" indent="-3429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80000"/>
                        </a:lnSpc>
                        <a:spcBef>
                          <a:spcPct val="20000"/>
                        </a:spcBef>
                        <a:spcAft>
                          <a:spcPct val="0"/>
                        </a:spcAft>
                        <a:buClrTx/>
                        <a:buSzTx/>
                        <a:buFontTx/>
                        <a:buNone/>
                        <a:tabLst/>
                      </a:pPr>
                      <a:endParaRPr kumimoji="0" lang="de-DE" altLang="x-none" sz="800" b="1" i="1"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80000"/>
                        </a:lnSpc>
                        <a:spcBef>
                          <a:spcPct val="20000"/>
                        </a:spcBef>
                        <a:spcAft>
                          <a:spcPct val="0"/>
                        </a:spcAft>
                        <a:buClrTx/>
                        <a:buSzTx/>
                        <a:buFontTx/>
                        <a:buNone/>
                        <a:tabLst/>
                      </a:pPr>
                      <a:r>
                        <a:rPr kumimoji="0" lang="de-DE" altLang="x-none" sz="800" b="1" i="1" u="none" strike="noStrike" cap="none" normalizeH="0" baseline="0">
                          <a:ln>
                            <a:noFill/>
                          </a:ln>
                          <a:solidFill>
                            <a:srgbClr val="800080"/>
                          </a:solidFill>
                          <a:effectLst/>
                          <a:latin typeface="Arial" charset="0"/>
                        </a:rPr>
                        <a:t>Mitwirkung der Selbsthilfe an Qualitäts-zirkeln, Ethik-kommission u.ä.</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marL="1120775" indent="-457200">
                        <a:spcBef>
                          <a:spcPct val="20000"/>
                        </a:spcBef>
                        <a:defRPr sz="2400">
                          <a:solidFill>
                            <a:schemeClr val="tx1"/>
                          </a:solidFill>
                          <a:latin typeface="Arial" charset="0"/>
                        </a:defRPr>
                      </a:lvl2pPr>
                      <a:lvl3pPr marL="1692275" indent="-381000">
                        <a:spcBef>
                          <a:spcPct val="20000"/>
                        </a:spcBef>
                        <a:defRPr sz="2000">
                          <a:solidFill>
                            <a:schemeClr val="tx1"/>
                          </a:solidFill>
                          <a:latin typeface="Arial" charset="0"/>
                        </a:defRPr>
                      </a:lvl3pPr>
                      <a:lvl4pPr marL="2225675" indent="-342900">
                        <a:spcBef>
                          <a:spcPct val="20000"/>
                        </a:spcBef>
                        <a:defRPr>
                          <a:solidFill>
                            <a:schemeClr val="tx1"/>
                          </a:solidFill>
                          <a:latin typeface="Arial" charset="0"/>
                        </a:defRPr>
                      </a:lvl4pPr>
                      <a:lvl5pPr marL="2759075" indent="-342900">
                        <a:spcBef>
                          <a:spcPct val="20000"/>
                        </a:spcBef>
                        <a:defRPr>
                          <a:solidFill>
                            <a:schemeClr val="tx1"/>
                          </a:solidFill>
                          <a:latin typeface="Arial" charset="0"/>
                        </a:defRPr>
                      </a:lvl5pPr>
                      <a:lvl6pPr marL="3216275" indent="-342900" fontAlgn="base">
                        <a:spcBef>
                          <a:spcPct val="20000"/>
                        </a:spcBef>
                        <a:spcAft>
                          <a:spcPct val="0"/>
                        </a:spcAft>
                        <a:defRPr>
                          <a:solidFill>
                            <a:schemeClr val="tx1"/>
                          </a:solidFill>
                          <a:latin typeface="Arial" charset="0"/>
                        </a:defRPr>
                      </a:lvl6pPr>
                      <a:lvl7pPr marL="3673475" indent="-342900" fontAlgn="base">
                        <a:spcBef>
                          <a:spcPct val="20000"/>
                        </a:spcBef>
                        <a:spcAft>
                          <a:spcPct val="0"/>
                        </a:spcAft>
                        <a:defRPr>
                          <a:solidFill>
                            <a:schemeClr val="tx1"/>
                          </a:solidFill>
                          <a:latin typeface="Arial" charset="0"/>
                        </a:defRPr>
                      </a:lvl7pPr>
                      <a:lvl8pPr marL="4130675" indent="-342900" fontAlgn="base">
                        <a:spcBef>
                          <a:spcPct val="20000"/>
                        </a:spcBef>
                        <a:spcAft>
                          <a:spcPct val="0"/>
                        </a:spcAft>
                        <a:defRPr>
                          <a:solidFill>
                            <a:schemeClr val="tx1"/>
                          </a:solidFill>
                          <a:latin typeface="Arial" charset="0"/>
                        </a:defRPr>
                      </a:lvl8pPr>
                      <a:lvl9pPr marL="4587875" indent="-342900"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80000"/>
                        </a:lnSpc>
                        <a:spcBef>
                          <a:spcPct val="20000"/>
                        </a:spcBef>
                        <a:spcAft>
                          <a:spcPct val="0"/>
                        </a:spcAft>
                        <a:buClrTx/>
                        <a:buSzTx/>
                        <a:buFontTx/>
                        <a:buNone/>
                        <a:tabLst/>
                      </a:pPr>
                      <a:endParaRPr kumimoji="0" lang="de-DE" altLang="x-none" sz="800" b="1" i="1" u="none" strike="noStrike" cap="none" normalizeH="0" baseline="0">
                        <a:ln>
                          <a:noFill/>
                        </a:ln>
                        <a:solidFill>
                          <a:schemeClr val="tx1"/>
                        </a:solidFill>
                        <a:effectLst/>
                        <a:latin typeface="Arial" charset="0"/>
                      </a:endParaRPr>
                    </a:p>
                    <a:p>
                      <a:pPr marL="0" marR="0" lvl="0" indent="0" algn="l" defTabSz="914400" rtl="0" eaLnBrk="1" fontAlgn="base" latinLnBrk="0" hangingPunct="1">
                        <a:lnSpc>
                          <a:spcPct val="80000"/>
                        </a:lnSpc>
                        <a:spcBef>
                          <a:spcPct val="20000"/>
                        </a:spcBef>
                        <a:spcAft>
                          <a:spcPct val="0"/>
                        </a:spcAft>
                        <a:buClrTx/>
                        <a:buSzTx/>
                        <a:buFontTx/>
                        <a:buNone/>
                        <a:tabLst/>
                      </a:pPr>
                      <a:r>
                        <a:rPr kumimoji="0" lang="de-DE" altLang="x-none" sz="800" b="1" i="1" u="none" strike="noStrike" cap="none" normalizeH="0" baseline="0">
                          <a:ln>
                            <a:noFill/>
                          </a:ln>
                          <a:solidFill>
                            <a:srgbClr val="800080"/>
                          </a:solidFill>
                          <a:effectLst/>
                          <a:latin typeface="Arial" charset="0"/>
                        </a:rPr>
                        <a:t>Formaler Beschluss und Doku-mentation der Kooperation</a:t>
                      </a:r>
                      <a:endParaRPr kumimoji="0" lang="de-DE" altLang="x-none" sz="800" b="1" i="1"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800" b="0" i="0" u="none" strike="noStrike" cap="none" normalizeH="0" baseline="0">
                          <a:ln>
                            <a:noFill/>
                          </a:ln>
                          <a:solidFill>
                            <a:schemeClr val="tx1"/>
                          </a:solidFill>
                          <a:effectLst/>
                          <a:latin typeface="Arial" charset="0"/>
                        </a:rPr>
                        <a:t>Auswahl eines Qualitätskriteriums</a:t>
                      </a:r>
                      <a:endParaRPr kumimoji="0" lang="de-DE" altLang="x-none" sz="16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550">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800" b="0" i="0" u="none" strike="noStrike" cap="none" normalizeH="0" baseline="0">
                          <a:ln>
                            <a:noFill/>
                          </a:ln>
                          <a:solidFill>
                            <a:schemeClr val="tx1"/>
                          </a:solidFill>
                          <a:effectLst/>
                          <a:latin typeface="Arial" charset="0"/>
                        </a:rPr>
                        <a:t>Bestandsaufnahme der aktuellen Situation</a:t>
                      </a:r>
                      <a:r>
                        <a:rPr kumimoji="0" lang="de-DE" altLang="x-none" sz="900" b="0" i="0" u="none" strike="noStrike" cap="none" normalizeH="0" baseline="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4050">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800" b="0" i="0" u="none" strike="noStrike" cap="none" normalizeH="0" baseline="0">
                          <a:ln>
                            <a:noFill/>
                          </a:ln>
                          <a:solidFill>
                            <a:schemeClr val="tx1"/>
                          </a:solidFill>
                          <a:effectLst/>
                          <a:latin typeface="Arial" charset="0"/>
                        </a:rPr>
                        <a:t>Bestimmung der Problempunkte/ Defizite &amp; positive Seiten (was läuft schon gut)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3863">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800" b="0" i="0" u="none" strike="noStrike" cap="none" normalizeH="0" baseline="0">
                          <a:ln>
                            <a:noFill/>
                          </a:ln>
                          <a:solidFill>
                            <a:schemeClr val="tx1"/>
                          </a:solidFill>
                          <a:effectLst/>
                          <a:latin typeface="Arial" charset="0"/>
                        </a:rPr>
                        <a:t>Bestimmung von Anforderungen und Zielen</a:t>
                      </a:r>
                      <a:endParaRPr kumimoji="0" lang="de-DE" altLang="x-none" sz="800" b="1"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2463">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800" b="0" i="0" u="none" strike="noStrike" cap="none" normalizeH="0" baseline="0">
                          <a:ln>
                            <a:noFill/>
                          </a:ln>
                          <a:solidFill>
                            <a:schemeClr val="tx1"/>
                          </a:solidFill>
                          <a:effectLst/>
                          <a:latin typeface="Arial" charset="0"/>
                        </a:rPr>
                        <a:t>Vorstellungen über die angestrebte Situation u Formulierung von Maßnahmen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63">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800" b="0" i="0" u="none" strike="noStrike" cap="none" normalizeH="0" baseline="0">
                          <a:ln>
                            <a:noFill/>
                          </a:ln>
                          <a:solidFill>
                            <a:schemeClr val="tx1"/>
                          </a:solidFill>
                          <a:effectLst/>
                          <a:latin typeface="Arial" charset="0"/>
                        </a:rPr>
                        <a:t>Erstellung eines Vorschlags zur Umsetzung u Überprüfung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7825">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altLang="x-none" sz="800" b="1" i="0" u="none" strike="noStrike" cap="none" normalizeH="0" baseline="0">
                          <a:ln>
                            <a:noFill/>
                          </a:ln>
                          <a:solidFill>
                            <a:schemeClr val="tx1"/>
                          </a:solidFill>
                          <a:effectLst/>
                          <a:latin typeface="Arial" charset="0"/>
                        </a:rPr>
                        <a:t>Überprüfung der Zielerreichung (Nachhaltigkeit)</a:t>
                      </a:r>
                      <a:endParaRPr kumimoji="0" lang="de-DE" altLang="x-none" sz="1600" b="1"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x-none" altLang="x-none" sz="24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013" name="Line 5"/>
          <p:cNvSpPr>
            <a:spLocks noChangeShapeType="1"/>
          </p:cNvSpPr>
          <p:nvPr/>
        </p:nvSpPr>
        <p:spPr bwMode="auto">
          <a:xfrm>
            <a:off x="1835150" y="2276475"/>
            <a:ext cx="0" cy="32400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43014" name="Line 6"/>
          <p:cNvSpPr>
            <a:spLocks noChangeShapeType="1"/>
          </p:cNvSpPr>
          <p:nvPr/>
        </p:nvSpPr>
        <p:spPr bwMode="auto">
          <a:xfrm>
            <a:off x="4643438" y="2276475"/>
            <a:ext cx="0" cy="32400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43015" name="Line 7"/>
          <p:cNvSpPr>
            <a:spLocks noChangeShapeType="1"/>
          </p:cNvSpPr>
          <p:nvPr/>
        </p:nvSpPr>
        <p:spPr bwMode="auto">
          <a:xfrm>
            <a:off x="3635375" y="2276475"/>
            <a:ext cx="0" cy="32400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43016" name="Line 8"/>
          <p:cNvSpPr>
            <a:spLocks noChangeShapeType="1"/>
          </p:cNvSpPr>
          <p:nvPr/>
        </p:nvSpPr>
        <p:spPr bwMode="auto">
          <a:xfrm>
            <a:off x="5508625" y="2276475"/>
            <a:ext cx="0" cy="32400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43017" name="Line 9"/>
          <p:cNvSpPr>
            <a:spLocks noChangeShapeType="1"/>
          </p:cNvSpPr>
          <p:nvPr/>
        </p:nvSpPr>
        <p:spPr bwMode="auto">
          <a:xfrm>
            <a:off x="6516688" y="2276475"/>
            <a:ext cx="0" cy="32400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43018" name="Line 10"/>
          <p:cNvSpPr>
            <a:spLocks noChangeShapeType="1"/>
          </p:cNvSpPr>
          <p:nvPr/>
        </p:nvSpPr>
        <p:spPr bwMode="auto">
          <a:xfrm>
            <a:off x="7451725" y="2276475"/>
            <a:ext cx="0" cy="32400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43019" name="Line 11"/>
          <p:cNvSpPr>
            <a:spLocks noChangeShapeType="1"/>
          </p:cNvSpPr>
          <p:nvPr/>
        </p:nvSpPr>
        <p:spPr bwMode="auto">
          <a:xfrm>
            <a:off x="2771775" y="2276475"/>
            <a:ext cx="0" cy="32400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
        <p:nvSpPr>
          <p:cNvPr id="43020" name="Line 12"/>
          <p:cNvSpPr>
            <a:spLocks noChangeShapeType="1"/>
          </p:cNvSpPr>
          <p:nvPr/>
        </p:nvSpPr>
        <p:spPr bwMode="auto">
          <a:xfrm>
            <a:off x="8459788" y="2276475"/>
            <a:ext cx="0" cy="32400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de-D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2"/>
          <p:cNvSpPr txBox="1">
            <a:spLocks noChangeArrowheads="1"/>
          </p:cNvSpPr>
          <p:nvPr/>
        </p:nvSpPr>
        <p:spPr bwMode="auto">
          <a:xfrm>
            <a:off x="827088" y="1295400"/>
            <a:ext cx="813593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pPr>
            <a:endParaRPr lang="x-none" altLang="x-none" sz="2800" b="1"/>
          </a:p>
        </p:txBody>
      </p:sp>
      <p:sp>
        <p:nvSpPr>
          <p:cNvPr id="92163" name="Text Box 3"/>
          <p:cNvSpPr txBox="1">
            <a:spLocks noChangeArrowheads="1"/>
          </p:cNvSpPr>
          <p:nvPr/>
        </p:nvSpPr>
        <p:spPr bwMode="auto">
          <a:xfrm>
            <a:off x="228600" y="1412875"/>
            <a:ext cx="84582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de-DE" altLang="x-none"/>
              <a:t>	</a:t>
            </a:r>
          </a:p>
          <a:p>
            <a:pPr>
              <a:spcBef>
                <a:spcPct val="50000"/>
              </a:spcBef>
            </a:pPr>
            <a:endParaRPr lang="de-DE" altLang="x-none"/>
          </a:p>
          <a:p>
            <a:pPr>
              <a:spcBef>
                <a:spcPct val="50000"/>
              </a:spcBef>
            </a:pPr>
            <a:endParaRPr lang="de-DE" altLang="x-none"/>
          </a:p>
        </p:txBody>
      </p:sp>
      <p:sp>
        <p:nvSpPr>
          <p:cNvPr id="92164" name="Text Box 4"/>
          <p:cNvSpPr txBox="1">
            <a:spLocks noChangeArrowheads="1"/>
          </p:cNvSpPr>
          <p:nvPr/>
        </p:nvSpPr>
        <p:spPr bwMode="auto">
          <a:xfrm>
            <a:off x="179388" y="1268413"/>
            <a:ext cx="3024187" cy="149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nSpc>
                <a:spcPct val="90000"/>
              </a:lnSpc>
              <a:spcBef>
                <a:spcPct val="20000"/>
              </a:spcBef>
            </a:pPr>
            <a:r>
              <a:rPr lang="en-US" altLang="x-none" sz="1400" b="1">
                <a:latin typeface="Arial Black" charset="0"/>
              </a:rPr>
              <a:t>ACT - Konsequenz</a:t>
            </a:r>
          </a:p>
          <a:p>
            <a:pPr>
              <a:lnSpc>
                <a:spcPct val="90000"/>
              </a:lnSpc>
              <a:spcBef>
                <a:spcPct val="20000"/>
              </a:spcBef>
            </a:pPr>
            <a:r>
              <a:rPr lang="en-US" altLang="x-none" sz="1200" b="1"/>
              <a:t>Ergebnisse des CHECK:</a:t>
            </a:r>
          </a:p>
          <a:p>
            <a:pPr>
              <a:lnSpc>
                <a:spcPct val="90000"/>
              </a:lnSpc>
              <a:spcBef>
                <a:spcPct val="20000"/>
              </a:spcBef>
            </a:pPr>
            <a:r>
              <a:rPr lang="en-US" altLang="x-none" sz="1200" b="1"/>
              <a:t>- Wenn Qualitätskriterien erfüllt,</a:t>
            </a:r>
          </a:p>
          <a:p>
            <a:pPr>
              <a:lnSpc>
                <a:spcPct val="90000"/>
              </a:lnSpc>
              <a:spcBef>
                <a:spcPct val="20000"/>
              </a:spcBef>
            </a:pPr>
            <a:r>
              <a:rPr lang="en-US" altLang="x-none" sz="1200" b="1"/>
              <a:t>  Ergebnis von Selbsthilfebeauftragte </a:t>
            </a:r>
          </a:p>
          <a:p>
            <a:pPr>
              <a:lnSpc>
                <a:spcPct val="90000"/>
              </a:lnSpc>
              <a:spcBef>
                <a:spcPct val="20000"/>
              </a:spcBef>
            </a:pPr>
            <a:r>
              <a:rPr lang="en-US" altLang="x-none" sz="1200" b="1"/>
              <a:t>  an Qualitätsbeauftragte</a:t>
            </a:r>
          </a:p>
          <a:p>
            <a:pPr>
              <a:lnSpc>
                <a:spcPct val="90000"/>
              </a:lnSpc>
              <a:spcBef>
                <a:spcPct val="20000"/>
              </a:spcBef>
            </a:pPr>
            <a:r>
              <a:rPr lang="en-US" altLang="x-none" sz="1200" b="1"/>
              <a:t>-</a:t>
            </a:r>
            <a:r>
              <a:rPr lang="en-US" altLang="x-none" sz="1200"/>
              <a:t> </a:t>
            </a:r>
            <a:r>
              <a:rPr lang="en-US" altLang="x-none" sz="1200" b="1"/>
              <a:t>Wenn Verbesserungspotenzial </a:t>
            </a:r>
          </a:p>
          <a:p>
            <a:pPr>
              <a:lnSpc>
                <a:spcPct val="90000"/>
              </a:lnSpc>
              <a:spcBef>
                <a:spcPct val="20000"/>
              </a:spcBef>
            </a:pPr>
            <a:r>
              <a:rPr lang="en-US" altLang="x-none" sz="1200" b="1"/>
              <a:t>erkannt, Wiedervorlage regeln</a:t>
            </a:r>
            <a:endParaRPr lang="en-US" altLang="x-none" sz="1400"/>
          </a:p>
        </p:txBody>
      </p:sp>
      <p:sp>
        <p:nvSpPr>
          <p:cNvPr id="92165" name="AutoShape 5"/>
          <p:cNvSpPr>
            <a:spLocks noChangeArrowheads="1"/>
          </p:cNvSpPr>
          <p:nvPr/>
        </p:nvSpPr>
        <p:spPr bwMode="auto">
          <a:xfrm flipV="1">
            <a:off x="3276600" y="2057400"/>
            <a:ext cx="2654300" cy="533400"/>
          </a:xfrm>
          <a:prstGeom prst="curvedUpArrow">
            <a:avLst>
              <a:gd name="adj1" fmla="val 58286"/>
              <a:gd name="adj2" fmla="val 199048"/>
              <a:gd name="adj3" fmla="val 33333"/>
            </a:avLst>
          </a:prstGeom>
          <a:solidFill>
            <a:srgbClr val="FF6600"/>
          </a:solidFill>
          <a:ln w="9525">
            <a:solidFill>
              <a:srgbClr val="000000"/>
            </a:solidFill>
            <a:miter lim="800000"/>
            <a:headEnd/>
            <a:tailEnd/>
          </a:ln>
        </p:spPr>
        <p:txBody>
          <a:bodyPr/>
          <a:lstStyle/>
          <a:p>
            <a:endParaRPr lang="de-DE"/>
          </a:p>
        </p:txBody>
      </p:sp>
      <p:sp>
        <p:nvSpPr>
          <p:cNvPr id="92166" name="Text Box 6"/>
          <p:cNvSpPr txBox="1">
            <a:spLocks noChangeArrowheads="1"/>
          </p:cNvSpPr>
          <p:nvPr/>
        </p:nvSpPr>
        <p:spPr bwMode="auto">
          <a:xfrm>
            <a:off x="6804025" y="1268413"/>
            <a:ext cx="2111375" cy="1217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ltLang="x-none" sz="1400" b="1">
                <a:latin typeface="Arial Black" charset="0"/>
              </a:rPr>
              <a:t>PLAN - Planen</a:t>
            </a:r>
          </a:p>
          <a:p>
            <a:r>
              <a:rPr lang="en-US" altLang="x-none" sz="1200" b="1"/>
              <a:t>Zur Umsetzung der Qualitätskriterien passende Ziele und geregelte Massnahmen planen  </a:t>
            </a:r>
          </a:p>
        </p:txBody>
      </p:sp>
      <p:sp>
        <p:nvSpPr>
          <p:cNvPr id="92167" name="AutoShape 7"/>
          <p:cNvSpPr>
            <a:spLocks noChangeArrowheads="1"/>
          </p:cNvSpPr>
          <p:nvPr/>
        </p:nvSpPr>
        <p:spPr bwMode="auto">
          <a:xfrm>
            <a:off x="6248400" y="3048000"/>
            <a:ext cx="304800" cy="2209800"/>
          </a:xfrm>
          <a:prstGeom prst="curvedLeftArrow">
            <a:avLst>
              <a:gd name="adj1" fmla="val 204678"/>
              <a:gd name="adj2" fmla="val 349678"/>
              <a:gd name="adj3" fmla="val 36032"/>
            </a:avLst>
          </a:prstGeom>
          <a:solidFill>
            <a:srgbClr val="FF6600"/>
          </a:solidFill>
          <a:ln w="9525">
            <a:solidFill>
              <a:srgbClr val="000000"/>
            </a:solidFill>
            <a:miter lim="800000"/>
            <a:headEnd/>
            <a:tailEnd/>
          </a:ln>
        </p:spPr>
        <p:txBody>
          <a:bodyPr/>
          <a:lstStyle/>
          <a:p>
            <a:endParaRPr lang="de-DE"/>
          </a:p>
        </p:txBody>
      </p:sp>
      <p:sp>
        <p:nvSpPr>
          <p:cNvPr id="92168" name="Text Box 8"/>
          <p:cNvSpPr txBox="1">
            <a:spLocks noChangeArrowheads="1"/>
          </p:cNvSpPr>
          <p:nvPr/>
        </p:nvSpPr>
        <p:spPr bwMode="auto">
          <a:xfrm>
            <a:off x="7019925" y="4437063"/>
            <a:ext cx="2124075" cy="125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20000"/>
              </a:spcBef>
            </a:pPr>
            <a:r>
              <a:rPr lang="en-US" altLang="x-none" sz="1400" b="1">
                <a:latin typeface="Arial Black" charset="0"/>
              </a:rPr>
              <a:t>DO - Tun</a:t>
            </a:r>
          </a:p>
          <a:p>
            <a:pPr>
              <a:spcBef>
                <a:spcPct val="20000"/>
              </a:spcBef>
            </a:pPr>
            <a:r>
              <a:rPr lang="en-US" altLang="x-none" sz="1200" b="1"/>
              <a:t>Mit den ge</a:t>
            </a:r>
            <a:r>
              <a:rPr lang="en-US" altLang="x-none" sz="1200" b="1" u="sng"/>
              <a:t>plan</a:t>
            </a:r>
            <a:r>
              <a:rPr lang="en-US" altLang="x-none" sz="1200" b="1"/>
              <a:t>ten Maßnahmen die Qualitätskriterien im Klinikalltag geregelt umsetzen</a:t>
            </a:r>
            <a:endParaRPr lang="de-DE" altLang="x-none" sz="1200" b="1"/>
          </a:p>
        </p:txBody>
      </p:sp>
      <p:sp>
        <p:nvSpPr>
          <p:cNvPr id="92169" name="Text Box 9"/>
          <p:cNvSpPr txBox="1">
            <a:spLocks noChangeArrowheads="1"/>
          </p:cNvSpPr>
          <p:nvPr/>
        </p:nvSpPr>
        <p:spPr bwMode="auto">
          <a:xfrm>
            <a:off x="4038600" y="5029200"/>
            <a:ext cx="2057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x-none" altLang="x-none" sz="1400"/>
          </a:p>
        </p:txBody>
      </p:sp>
      <p:sp>
        <p:nvSpPr>
          <p:cNvPr id="92170" name="AutoShape 10"/>
          <p:cNvSpPr>
            <a:spLocks noChangeArrowheads="1"/>
          </p:cNvSpPr>
          <p:nvPr/>
        </p:nvSpPr>
        <p:spPr bwMode="auto">
          <a:xfrm flipH="1" flipV="1">
            <a:off x="3086100" y="5229225"/>
            <a:ext cx="2667000" cy="504825"/>
          </a:xfrm>
          <a:prstGeom prst="curvedDownArrow">
            <a:avLst>
              <a:gd name="adj1" fmla="val 105660"/>
              <a:gd name="adj2" fmla="val 211321"/>
              <a:gd name="adj3" fmla="val 33333"/>
            </a:avLst>
          </a:prstGeom>
          <a:solidFill>
            <a:srgbClr val="FF6600"/>
          </a:solidFill>
          <a:ln w="9525">
            <a:solidFill>
              <a:srgbClr val="000000"/>
            </a:solidFill>
            <a:miter lim="800000"/>
            <a:headEnd/>
            <a:tailEnd/>
          </a:ln>
        </p:spPr>
        <p:txBody>
          <a:bodyPr/>
          <a:lstStyle/>
          <a:p>
            <a:endParaRPr lang="de-DE"/>
          </a:p>
        </p:txBody>
      </p:sp>
      <p:sp>
        <p:nvSpPr>
          <p:cNvPr id="92171" name="Text Box 11"/>
          <p:cNvSpPr txBox="1">
            <a:spLocks noChangeArrowheads="1"/>
          </p:cNvSpPr>
          <p:nvPr/>
        </p:nvSpPr>
        <p:spPr bwMode="auto">
          <a:xfrm>
            <a:off x="228600" y="3886200"/>
            <a:ext cx="2398713" cy="18589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1400" b="1">
                <a:latin typeface="Arial Black" charset="0"/>
              </a:rPr>
              <a:t>Check - Überprüfen</a:t>
            </a:r>
          </a:p>
          <a:p>
            <a:pPr>
              <a:spcBef>
                <a:spcPct val="50000"/>
              </a:spcBef>
            </a:pPr>
            <a:r>
              <a:rPr lang="en-US" altLang="x-none" sz="1200" b="1"/>
              <a:t>Selbstbewertung:  “Ist-Zustand” feststellen</a:t>
            </a:r>
          </a:p>
          <a:p>
            <a:pPr>
              <a:spcBef>
                <a:spcPct val="50000"/>
              </a:spcBef>
            </a:pPr>
            <a:r>
              <a:rPr lang="en-US" altLang="x-none" sz="1200" b="1"/>
              <a:t>Werden die Qualitätskriterien mit den geplanten Maßnahmen geregelt umgesetzt? </a:t>
            </a:r>
          </a:p>
          <a:p>
            <a:pPr>
              <a:spcBef>
                <a:spcPct val="50000"/>
              </a:spcBef>
            </a:pPr>
            <a:r>
              <a:rPr lang="en-US" altLang="x-none" sz="1200" b="1"/>
              <a:t>PLAN und DO vergleichen</a:t>
            </a:r>
            <a:endParaRPr lang="de-DE" altLang="x-none" sz="1200" b="1"/>
          </a:p>
        </p:txBody>
      </p:sp>
      <p:sp>
        <p:nvSpPr>
          <p:cNvPr id="92172" name="AutoShape 12"/>
          <p:cNvSpPr>
            <a:spLocks noChangeArrowheads="1"/>
          </p:cNvSpPr>
          <p:nvPr/>
        </p:nvSpPr>
        <p:spPr bwMode="auto">
          <a:xfrm flipV="1">
            <a:off x="2438400" y="3048000"/>
            <a:ext cx="381000" cy="1905000"/>
          </a:xfrm>
          <a:prstGeom prst="curvedRightArrow">
            <a:avLst>
              <a:gd name="adj1" fmla="val 100000"/>
              <a:gd name="adj2" fmla="val 200000"/>
              <a:gd name="adj3" fmla="val 33333"/>
            </a:avLst>
          </a:prstGeom>
          <a:solidFill>
            <a:srgbClr val="FF6600"/>
          </a:solidFill>
          <a:ln w="9525">
            <a:solidFill>
              <a:srgbClr val="000000"/>
            </a:solidFill>
            <a:miter lim="800000"/>
            <a:headEnd/>
            <a:tailEnd/>
          </a:ln>
        </p:spPr>
        <p:txBody>
          <a:bodyPr/>
          <a:lstStyle/>
          <a:p>
            <a:endParaRPr lang="de-DE"/>
          </a:p>
        </p:txBody>
      </p:sp>
      <p:sp>
        <p:nvSpPr>
          <p:cNvPr id="92173" name="Text Box 13"/>
          <p:cNvSpPr txBox="1">
            <a:spLocks noChangeArrowheads="1"/>
          </p:cNvSpPr>
          <p:nvPr/>
        </p:nvSpPr>
        <p:spPr bwMode="auto">
          <a:xfrm>
            <a:off x="2987675" y="3357563"/>
            <a:ext cx="28797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20000"/>
              </a:spcBef>
            </a:pPr>
            <a:r>
              <a:rPr lang="en-US" altLang="x-none" b="1"/>
              <a:t>Die Qualitätskriterien selbsthilfefreundliches Krankenhaus nachhaltig umsetzen</a:t>
            </a:r>
            <a:endParaRPr lang="de-DE" altLang="x-none" sz="2800">
              <a:latin typeface="Arial Black" charset="0"/>
            </a:endParaRPr>
          </a:p>
        </p:txBody>
      </p:sp>
      <p:sp>
        <p:nvSpPr>
          <p:cNvPr id="92174" name="Text Box 14"/>
          <p:cNvSpPr txBox="1">
            <a:spLocks noChangeArrowheads="1"/>
          </p:cNvSpPr>
          <p:nvPr/>
        </p:nvSpPr>
        <p:spPr bwMode="auto">
          <a:xfrm>
            <a:off x="304800" y="304800"/>
            <a:ext cx="8299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de-DE" altLang="x-none" b="1" i="1">
                <a:solidFill>
                  <a:schemeClr val="accent2"/>
                </a:solidFill>
              </a:rPr>
              <a:t>PDCA-Zyklus - Referenzrahmen für die Selbstbewertung im Qualitätszirkel </a:t>
            </a:r>
            <a:endParaRPr lang="de-DE" altLang="x-none"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838200" y="1447800"/>
            <a:ext cx="8001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endParaRPr lang="x-none" altLang="x-none" sz="3200" b="1"/>
          </a:p>
        </p:txBody>
      </p:sp>
      <p:sp>
        <p:nvSpPr>
          <p:cNvPr id="94211" name="Text Box 3"/>
          <p:cNvSpPr txBox="1">
            <a:spLocks noGrp="1" noChangeArrowheads="1"/>
          </p:cNvSpPr>
          <p:nvPr>
            <p:ph type="body" idx="1"/>
          </p:nvPr>
        </p:nvSpPr>
        <p:spPr>
          <a:xfrm>
            <a:off x="152400" y="1219200"/>
            <a:ext cx="8667750" cy="4657725"/>
          </a:xfrm>
          <a:noFill/>
          <a:ln/>
        </p:spPr>
        <p:txBody>
          <a:bodyPr/>
          <a:lstStyle/>
          <a:p>
            <a:pPr algn="ctr">
              <a:spcBef>
                <a:spcPct val="50000"/>
              </a:spcBef>
              <a:buFontTx/>
              <a:buNone/>
            </a:pPr>
            <a:endParaRPr lang="de-DE" altLang="x-none" sz="1200"/>
          </a:p>
          <a:p>
            <a:pPr algn="ctr">
              <a:spcBef>
                <a:spcPct val="50000"/>
              </a:spcBef>
              <a:buFontTx/>
              <a:buNone/>
            </a:pPr>
            <a:endParaRPr lang="de-DE" altLang="x-none" sz="1200"/>
          </a:p>
          <a:p>
            <a:pPr algn="ctr">
              <a:spcBef>
                <a:spcPct val="50000"/>
              </a:spcBef>
              <a:buFontTx/>
              <a:buNone/>
            </a:pPr>
            <a:endParaRPr lang="de-DE" altLang="x-none" sz="1200"/>
          </a:p>
          <a:p>
            <a:pPr algn="ctr">
              <a:spcBef>
                <a:spcPct val="50000"/>
              </a:spcBef>
              <a:buFontTx/>
              <a:buNone/>
            </a:pPr>
            <a:endParaRPr lang="de-DE" altLang="x-none" sz="1200"/>
          </a:p>
          <a:p>
            <a:pPr algn="ctr">
              <a:spcBef>
                <a:spcPct val="50000"/>
              </a:spcBef>
              <a:buFontTx/>
              <a:buNone/>
            </a:pPr>
            <a:endParaRPr lang="de-DE" altLang="x-none" sz="1200"/>
          </a:p>
          <a:p>
            <a:pPr algn="ctr">
              <a:spcBef>
                <a:spcPct val="50000"/>
              </a:spcBef>
              <a:buFontTx/>
              <a:buNone/>
            </a:pPr>
            <a:endParaRPr lang="de-DE" altLang="x-none" sz="1200"/>
          </a:p>
          <a:p>
            <a:pPr algn="ctr">
              <a:spcBef>
                <a:spcPct val="50000"/>
              </a:spcBef>
              <a:buFontTx/>
              <a:buNone/>
            </a:pPr>
            <a:endParaRPr lang="de-DE" altLang="x-none" sz="1200"/>
          </a:p>
          <a:p>
            <a:pPr algn="ctr">
              <a:spcBef>
                <a:spcPct val="50000"/>
              </a:spcBef>
              <a:buFontTx/>
              <a:buNone/>
            </a:pPr>
            <a:endParaRPr lang="de-DE" altLang="x-none" sz="1200"/>
          </a:p>
        </p:txBody>
      </p:sp>
      <p:sp>
        <p:nvSpPr>
          <p:cNvPr id="94212" name="Rectangle 4"/>
          <p:cNvSpPr>
            <a:spLocks noChangeArrowheads="1"/>
          </p:cNvSpPr>
          <p:nvPr/>
        </p:nvSpPr>
        <p:spPr bwMode="auto">
          <a:xfrm>
            <a:off x="5641975" y="4111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x-none" altLang="x-none"/>
          </a:p>
        </p:txBody>
      </p:sp>
      <p:sp>
        <p:nvSpPr>
          <p:cNvPr id="94213" name="Rectangle 5"/>
          <p:cNvSpPr>
            <a:spLocks noChangeArrowheads="1"/>
          </p:cNvSpPr>
          <p:nvPr/>
        </p:nvSpPr>
        <p:spPr bwMode="auto">
          <a:xfrm>
            <a:off x="152400" y="304800"/>
            <a:ext cx="5835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x-none" altLang="x-none"/>
          </a:p>
        </p:txBody>
      </p:sp>
      <p:sp>
        <p:nvSpPr>
          <p:cNvPr id="94214" name="Rectangle 6"/>
          <p:cNvSpPr>
            <a:spLocks noChangeArrowheads="1"/>
          </p:cNvSpPr>
          <p:nvPr/>
        </p:nvSpPr>
        <p:spPr bwMode="auto">
          <a:xfrm>
            <a:off x="152400" y="762000"/>
            <a:ext cx="8991600" cy="503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defRPr>
            </a:lvl1pPr>
            <a:lvl2pPr marL="825500" indent="-342900">
              <a:defRPr>
                <a:solidFill>
                  <a:schemeClr val="tx1"/>
                </a:solidFill>
                <a:latin typeface="Arial" charset="0"/>
              </a:defRPr>
            </a:lvl2pPr>
            <a:lvl3pPr marL="1358900" indent="-342900">
              <a:defRPr>
                <a:solidFill>
                  <a:schemeClr val="tx1"/>
                </a:solidFill>
                <a:latin typeface="Arial" charset="0"/>
              </a:defRPr>
            </a:lvl3pPr>
            <a:lvl4pPr marL="1892300" indent="-342900">
              <a:defRPr>
                <a:solidFill>
                  <a:schemeClr val="tx1"/>
                </a:solidFill>
                <a:latin typeface="Arial" charset="0"/>
              </a:defRPr>
            </a:lvl4pPr>
            <a:lvl5pPr marL="2425700" indent="-342900">
              <a:defRPr>
                <a:solidFill>
                  <a:schemeClr val="tx1"/>
                </a:solidFill>
                <a:latin typeface="Arial" charset="0"/>
              </a:defRPr>
            </a:lvl5pPr>
            <a:lvl6pPr marL="2882900" indent="-342900" fontAlgn="base">
              <a:spcBef>
                <a:spcPct val="0"/>
              </a:spcBef>
              <a:spcAft>
                <a:spcPct val="0"/>
              </a:spcAft>
              <a:defRPr>
                <a:solidFill>
                  <a:schemeClr val="tx1"/>
                </a:solidFill>
                <a:latin typeface="Arial" charset="0"/>
              </a:defRPr>
            </a:lvl6pPr>
            <a:lvl7pPr marL="3340100" indent="-342900" fontAlgn="base">
              <a:spcBef>
                <a:spcPct val="0"/>
              </a:spcBef>
              <a:spcAft>
                <a:spcPct val="0"/>
              </a:spcAft>
              <a:defRPr>
                <a:solidFill>
                  <a:schemeClr val="tx1"/>
                </a:solidFill>
                <a:latin typeface="Arial" charset="0"/>
              </a:defRPr>
            </a:lvl7pPr>
            <a:lvl8pPr marL="3797300" indent="-342900" fontAlgn="base">
              <a:spcBef>
                <a:spcPct val="0"/>
              </a:spcBef>
              <a:spcAft>
                <a:spcPct val="0"/>
              </a:spcAft>
              <a:defRPr>
                <a:solidFill>
                  <a:schemeClr val="tx1"/>
                </a:solidFill>
                <a:latin typeface="Arial" charset="0"/>
              </a:defRPr>
            </a:lvl8pPr>
            <a:lvl9pPr marL="4254500" indent="-342900" fontAlgn="base">
              <a:spcBef>
                <a:spcPct val="0"/>
              </a:spcBef>
              <a:spcAft>
                <a:spcPct val="0"/>
              </a:spcAft>
              <a:defRPr>
                <a:solidFill>
                  <a:schemeClr val="tx1"/>
                </a:solidFill>
                <a:latin typeface="Arial" charset="0"/>
              </a:defRPr>
            </a:lvl9pPr>
          </a:lstStyle>
          <a:p>
            <a:endParaRPr lang="de-DE" altLang="x-none" sz="2000" b="1">
              <a:solidFill>
                <a:srgbClr val="FF6600"/>
              </a:solidFill>
            </a:endParaRPr>
          </a:p>
          <a:p>
            <a:r>
              <a:rPr lang="de-DE" altLang="x-none" sz="2000" b="1">
                <a:solidFill>
                  <a:srgbClr val="FF6600"/>
                </a:solidFill>
                <a:latin typeface="Arial Black" charset="0"/>
              </a:rPr>
              <a:t>Was ist eine Selbstbewertung? -Definition bezogen auf das Pilotprojekt</a:t>
            </a:r>
            <a:endParaRPr lang="de-DE" altLang="x-none" sz="2000" b="1">
              <a:solidFill>
                <a:srgbClr val="FF6600"/>
              </a:solidFill>
            </a:endParaRPr>
          </a:p>
          <a:p>
            <a:endParaRPr lang="de-DE" altLang="x-none" sz="2000" b="1"/>
          </a:p>
          <a:p>
            <a:endParaRPr lang="de-DE" altLang="x-none"/>
          </a:p>
          <a:p>
            <a:endParaRPr lang="de-DE" altLang="x-none"/>
          </a:p>
          <a:p>
            <a:r>
              <a:rPr lang="de-DE" altLang="x-none"/>
              <a:t>Mit der Bezeichnung </a:t>
            </a:r>
            <a:r>
              <a:rPr lang="de-DE" altLang="x-none" b="1"/>
              <a:t>Selbstbewertung </a:t>
            </a:r>
            <a:r>
              <a:rPr lang="de-DE" altLang="x-none"/>
              <a:t>ist gemeint, dass konkrete Möglichkeiten      und Wirkungen der</a:t>
            </a:r>
          </a:p>
          <a:p>
            <a:endParaRPr lang="de-DE" altLang="x-none"/>
          </a:p>
          <a:p>
            <a:r>
              <a:rPr lang="de-DE" altLang="x-none"/>
              <a:t>Maßnahmen, mit denen die Qualitätskriterien „Selbsthilfefreundliches Krankenhaus“ </a:t>
            </a:r>
          </a:p>
          <a:p>
            <a:endParaRPr lang="de-DE" altLang="x-none"/>
          </a:p>
          <a:p>
            <a:r>
              <a:rPr lang="de-DE" altLang="x-none"/>
              <a:t>umgesetzt werden sollen, von den Teilnehmern /Teilnehmerinnen</a:t>
            </a:r>
            <a:r>
              <a:rPr lang="de-DE" altLang="x-none" b="1"/>
              <a:t> selbst beurteilt </a:t>
            </a:r>
            <a:r>
              <a:rPr lang="de-DE" altLang="x-none"/>
              <a:t>werden, weil sie diese aus eigener Anschauung kennen, sie mitgestaltet haben und davon betroffen sind. </a:t>
            </a:r>
          </a:p>
          <a:p>
            <a:endParaRPr lang="de-DE" altLang="x-none"/>
          </a:p>
          <a:p>
            <a:endParaRPr lang="de-DE" altLang="x-none" sz="1400"/>
          </a:p>
          <a:p>
            <a:endParaRPr lang="de-DE" altLang="x-none" sz="1400"/>
          </a:p>
          <a:p>
            <a:r>
              <a:rPr lang="de-DE" altLang="x-none"/>
              <a:t>Alle Mitwirkenden im Qualitätszirkel können sich beteiligen und nachfragen. </a:t>
            </a:r>
            <a:endParaRPr lang="de-DE" altLang="x-none" sz="1600" b="1"/>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838200" y="1447800"/>
            <a:ext cx="8001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endParaRPr lang="x-none" altLang="x-none" sz="3200" b="1"/>
          </a:p>
        </p:txBody>
      </p:sp>
      <p:sp>
        <p:nvSpPr>
          <p:cNvPr id="95235" name="Text Box 3"/>
          <p:cNvSpPr txBox="1">
            <a:spLocks noGrp="1" noChangeArrowheads="1"/>
          </p:cNvSpPr>
          <p:nvPr>
            <p:ph type="body" idx="1"/>
          </p:nvPr>
        </p:nvSpPr>
        <p:spPr>
          <a:xfrm>
            <a:off x="152400" y="1219200"/>
            <a:ext cx="8667750" cy="4657725"/>
          </a:xfrm>
          <a:noFill/>
          <a:ln/>
        </p:spPr>
        <p:txBody>
          <a:bodyPr/>
          <a:lstStyle/>
          <a:p>
            <a:pPr algn="ctr">
              <a:spcBef>
                <a:spcPct val="50000"/>
              </a:spcBef>
              <a:buFontTx/>
              <a:buNone/>
            </a:pPr>
            <a:endParaRPr lang="de-DE" altLang="x-none" sz="1200"/>
          </a:p>
          <a:p>
            <a:pPr algn="ctr">
              <a:spcBef>
                <a:spcPct val="50000"/>
              </a:spcBef>
              <a:buFontTx/>
              <a:buNone/>
            </a:pPr>
            <a:endParaRPr lang="de-DE" altLang="x-none" sz="1200"/>
          </a:p>
          <a:p>
            <a:pPr algn="ctr">
              <a:spcBef>
                <a:spcPct val="50000"/>
              </a:spcBef>
              <a:buFontTx/>
              <a:buNone/>
            </a:pPr>
            <a:endParaRPr lang="de-DE" altLang="x-none" sz="1200"/>
          </a:p>
          <a:p>
            <a:pPr algn="ctr">
              <a:spcBef>
                <a:spcPct val="50000"/>
              </a:spcBef>
              <a:buFontTx/>
              <a:buNone/>
            </a:pPr>
            <a:endParaRPr lang="de-DE" altLang="x-none" sz="1200"/>
          </a:p>
          <a:p>
            <a:pPr algn="ctr">
              <a:spcBef>
                <a:spcPct val="50000"/>
              </a:spcBef>
              <a:buFontTx/>
              <a:buNone/>
            </a:pPr>
            <a:endParaRPr lang="de-DE" altLang="x-none" sz="1200"/>
          </a:p>
          <a:p>
            <a:pPr algn="ctr">
              <a:spcBef>
                <a:spcPct val="50000"/>
              </a:spcBef>
              <a:buFontTx/>
              <a:buNone/>
            </a:pPr>
            <a:endParaRPr lang="de-DE" altLang="x-none" sz="1200"/>
          </a:p>
          <a:p>
            <a:pPr algn="ctr">
              <a:spcBef>
                <a:spcPct val="50000"/>
              </a:spcBef>
              <a:buFontTx/>
              <a:buNone/>
            </a:pPr>
            <a:endParaRPr lang="de-DE" altLang="x-none" sz="1200"/>
          </a:p>
          <a:p>
            <a:pPr algn="ctr">
              <a:spcBef>
                <a:spcPct val="50000"/>
              </a:spcBef>
              <a:buFontTx/>
              <a:buNone/>
            </a:pPr>
            <a:endParaRPr lang="de-DE" altLang="x-none" sz="1200"/>
          </a:p>
        </p:txBody>
      </p:sp>
      <p:sp>
        <p:nvSpPr>
          <p:cNvPr id="95236" name="Rectangle 4"/>
          <p:cNvSpPr>
            <a:spLocks noChangeArrowheads="1"/>
          </p:cNvSpPr>
          <p:nvPr/>
        </p:nvSpPr>
        <p:spPr bwMode="auto">
          <a:xfrm>
            <a:off x="5641975" y="4111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x-none" altLang="x-none"/>
          </a:p>
        </p:txBody>
      </p:sp>
      <p:sp>
        <p:nvSpPr>
          <p:cNvPr id="95237" name="Rectangle 5"/>
          <p:cNvSpPr>
            <a:spLocks noChangeArrowheads="1"/>
          </p:cNvSpPr>
          <p:nvPr/>
        </p:nvSpPr>
        <p:spPr bwMode="auto">
          <a:xfrm>
            <a:off x="152400" y="304800"/>
            <a:ext cx="5835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x-none" altLang="x-none"/>
          </a:p>
        </p:txBody>
      </p:sp>
      <p:sp>
        <p:nvSpPr>
          <p:cNvPr id="95238" name="Rectangle 6"/>
          <p:cNvSpPr>
            <a:spLocks noChangeArrowheads="1"/>
          </p:cNvSpPr>
          <p:nvPr/>
        </p:nvSpPr>
        <p:spPr bwMode="auto">
          <a:xfrm>
            <a:off x="228600" y="990600"/>
            <a:ext cx="8915400" cy="478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endParaRPr lang="de-DE" altLang="x-none" sz="2000" b="1" dirty="0">
              <a:solidFill>
                <a:srgbClr val="FF6600"/>
              </a:solidFill>
            </a:endParaRPr>
          </a:p>
          <a:p>
            <a:r>
              <a:rPr lang="de-DE" altLang="x-none" b="1" dirty="0"/>
              <a:t>Die Selbstbewertung hat im Qualitätszirkel zum Ziel, Rückmeldungen zu </a:t>
            </a:r>
          </a:p>
          <a:p>
            <a:r>
              <a:rPr lang="de-DE" altLang="x-none" b="1" dirty="0"/>
              <a:t>erhalten, zu </a:t>
            </a:r>
            <a:r>
              <a:rPr lang="de-DE" altLang="x-none" b="1" dirty="0" smtClean="0"/>
              <a:t>den Fragen:</a:t>
            </a:r>
            <a:endParaRPr lang="de-DE" altLang="x-none" b="1" dirty="0">
              <a:solidFill>
                <a:srgbClr val="FF6600"/>
              </a:solidFill>
            </a:endParaRPr>
          </a:p>
          <a:p>
            <a:endParaRPr lang="de-DE" altLang="x-none" b="1" dirty="0">
              <a:solidFill>
                <a:srgbClr val="FF6600"/>
              </a:solidFill>
            </a:endParaRPr>
          </a:p>
          <a:p>
            <a:r>
              <a:rPr lang="de-DE" altLang="x-none" sz="2000" b="1" dirty="0">
                <a:solidFill>
                  <a:srgbClr val="FF6600"/>
                </a:solidFill>
                <a:latin typeface="Arial Black" charset="0"/>
              </a:rPr>
              <a:t>Tun wir das Richtige?</a:t>
            </a:r>
            <a:endParaRPr lang="de-DE" altLang="x-none" sz="2000" b="1" dirty="0">
              <a:latin typeface="Arial Black" charset="0"/>
            </a:endParaRPr>
          </a:p>
          <a:p>
            <a:endParaRPr lang="de-DE" altLang="x-none" sz="2000" dirty="0"/>
          </a:p>
          <a:p>
            <a:r>
              <a:rPr lang="de-DE" altLang="x-none" b="1" i="1" dirty="0"/>
              <a:t>Sind die Maßnahmen zur Umsetzung der Qualitätskriterien </a:t>
            </a:r>
            <a:r>
              <a:rPr lang="de-DE" altLang="x-none" b="1" i="1" u="sng" dirty="0"/>
              <a:t>geeignet</a:t>
            </a:r>
            <a:r>
              <a:rPr lang="de-DE" altLang="x-none" b="1" i="1" dirty="0"/>
              <a:t>?</a:t>
            </a:r>
          </a:p>
          <a:p>
            <a:pPr>
              <a:buFont typeface="Arial" charset="0"/>
              <a:buNone/>
            </a:pPr>
            <a:r>
              <a:rPr lang="de-DE" altLang="x-none" sz="1600" dirty="0"/>
              <a:t>	</a:t>
            </a:r>
            <a:r>
              <a:rPr lang="de-DE" altLang="x-none" sz="1400" dirty="0"/>
              <a:t>Es soll festgestellt werden, ob mit den gemeinsam vereinbarten Maßnahmen die vorliegenden Qualitätskriterien zu einer für beide Seiten zufrieden stellenden Zusammenarbeit führen. </a:t>
            </a:r>
          </a:p>
          <a:p>
            <a:pPr>
              <a:buFont typeface="Arial" charset="0"/>
              <a:buNone/>
            </a:pPr>
            <a:endParaRPr lang="de-DE" altLang="x-none" sz="1400" dirty="0"/>
          </a:p>
          <a:p>
            <a:pPr>
              <a:buFont typeface="Arial" charset="0"/>
              <a:buNone/>
            </a:pPr>
            <a:endParaRPr lang="de-DE" altLang="x-none" sz="1400" dirty="0"/>
          </a:p>
          <a:p>
            <a:r>
              <a:rPr lang="de-DE" altLang="x-none" sz="2000" b="1" dirty="0">
                <a:solidFill>
                  <a:srgbClr val="FF6600"/>
                </a:solidFill>
                <a:latin typeface="Arial Black" charset="0"/>
              </a:rPr>
              <a:t>Tun wir das Richtige richtig?</a:t>
            </a:r>
            <a:endParaRPr lang="de-DE" altLang="x-none" b="1" dirty="0">
              <a:solidFill>
                <a:srgbClr val="FF6600"/>
              </a:solidFill>
              <a:latin typeface="Arial Black" charset="0"/>
            </a:endParaRPr>
          </a:p>
          <a:p>
            <a:endParaRPr lang="de-DE" altLang="x-none" dirty="0"/>
          </a:p>
          <a:p>
            <a:r>
              <a:rPr lang="de-DE" altLang="x-none" b="1" i="1" dirty="0"/>
              <a:t>Sind die Maßnahmen zur Umsetzung der Qualitätskriterien </a:t>
            </a:r>
            <a:r>
              <a:rPr lang="de-DE" altLang="x-none" b="1" i="1" u="sng" dirty="0"/>
              <a:t>geregelt</a:t>
            </a:r>
            <a:r>
              <a:rPr lang="de-DE" altLang="x-none" b="1" i="1" dirty="0"/>
              <a:t>?</a:t>
            </a:r>
          </a:p>
          <a:p>
            <a:pPr>
              <a:buFont typeface="Arial" charset="0"/>
              <a:buNone/>
            </a:pPr>
            <a:r>
              <a:rPr lang="de-DE" altLang="x-none" sz="1600" dirty="0"/>
              <a:t>	</a:t>
            </a:r>
            <a:r>
              <a:rPr lang="de-DE" altLang="x-none" sz="1400" dirty="0"/>
              <a:t>Es soll festgestellt werden, ob mit den gemeinsam vereinbarten Maßnahmen die vorliegenden Qualitätskriterien so umgesetzt werden, dass eine für beide Seiten zufrieden stellende Zusammenarbeit gesichert ist. </a:t>
            </a:r>
          </a:p>
          <a:p>
            <a:pPr>
              <a:buFont typeface="Arial" charset="0"/>
              <a:buNone/>
            </a:pPr>
            <a:endParaRPr lang="de-DE" altLang="x-non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2"/>
          <p:cNvSpPr txBox="1">
            <a:spLocks noChangeArrowheads="1"/>
          </p:cNvSpPr>
          <p:nvPr/>
        </p:nvSpPr>
        <p:spPr bwMode="auto">
          <a:xfrm>
            <a:off x="838200" y="1447800"/>
            <a:ext cx="8001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endParaRPr lang="x-none" altLang="x-none" sz="3200" b="1"/>
          </a:p>
        </p:txBody>
      </p:sp>
      <p:sp>
        <p:nvSpPr>
          <p:cNvPr id="96259" name="Text Box 3"/>
          <p:cNvSpPr txBox="1">
            <a:spLocks noGrp="1" noChangeArrowheads="1"/>
          </p:cNvSpPr>
          <p:nvPr>
            <p:ph type="body" idx="1"/>
          </p:nvPr>
        </p:nvSpPr>
        <p:spPr>
          <a:xfrm>
            <a:off x="152400" y="838200"/>
            <a:ext cx="8667750" cy="5181600"/>
          </a:xfrm>
          <a:noFill/>
          <a:ln/>
        </p:spPr>
        <p:txBody>
          <a:bodyPr/>
          <a:lstStyle/>
          <a:p>
            <a:pPr algn="ctr">
              <a:spcBef>
                <a:spcPct val="50000"/>
              </a:spcBef>
              <a:buFontTx/>
              <a:buNone/>
            </a:pPr>
            <a:endParaRPr lang="de-DE" altLang="x-none" sz="1200"/>
          </a:p>
          <a:p>
            <a:pPr algn="ctr">
              <a:spcBef>
                <a:spcPct val="50000"/>
              </a:spcBef>
              <a:buFontTx/>
              <a:buNone/>
            </a:pPr>
            <a:endParaRPr lang="de-DE" altLang="x-none" sz="1200"/>
          </a:p>
          <a:p>
            <a:pPr algn="ctr">
              <a:spcBef>
                <a:spcPct val="50000"/>
              </a:spcBef>
              <a:buFontTx/>
              <a:buNone/>
            </a:pPr>
            <a:endParaRPr lang="de-DE" altLang="x-none" sz="1200"/>
          </a:p>
          <a:p>
            <a:pPr algn="ctr">
              <a:spcBef>
                <a:spcPct val="50000"/>
              </a:spcBef>
              <a:buFontTx/>
              <a:buNone/>
            </a:pPr>
            <a:endParaRPr lang="de-DE" altLang="x-none" sz="1200"/>
          </a:p>
          <a:p>
            <a:pPr algn="ctr">
              <a:spcBef>
                <a:spcPct val="50000"/>
              </a:spcBef>
              <a:buFontTx/>
              <a:buNone/>
            </a:pPr>
            <a:endParaRPr lang="de-DE" altLang="x-none" sz="1200"/>
          </a:p>
          <a:p>
            <a:pPr algn="ctr">
              <a:spcBef>
                <a:spcPct val="50000"/>
              </a:spcBef>
              <a:buFontTx/>
              <a:buNone/>
            </a:pPr>
            <a:endParaRPr lang="de-DE" altLang="x-none" sz="1200"/>
          </a:p>
          <a:p>
            <a:pPr algn="ctr">
              <a:spcBef>
                <a:spcPct val="50000"/>
              </a:spcBef>
              <a:buFontTx/>
              <a:buNone/>
            </a:pPr>
            <a:endParaRPr lang="de-DE" altLang="x-none" sz="1200"/>
          </a:p>
          <a:p>
            <a:pPr algn="ctr">
              <a:spcBef>
                <a:spcPct val="50000"/>
              </a:spcBef>
              <a:buFontTx/>
              <a:buNone/>
            </a:pPr>
            <a:endParaRPr lang="de-DE" altLang="x-none" sz="1200"/>
          </a:p>
        </p:txBody>
      </p:sp>
      <p:sp>
        <p:nvSpPr>
          <p:cNvPr id="96260" name="Rectangle 4"/>
          <p:cNvSpPr>
            <a:spLocks noChangeArrowheads="1"/>
          </p:cNvSpPr>
          <p:nvPr/>
        </p:nvSpPr>
        <p:spPr bwMode="auto">
          <a:xfrm>
            <a:off x="5641975" y="4111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x-none" altLang="x-none"/>
          </a:p>
        </p:txBody>
      </p:sp>
      <p:sp>
        <p:nvSpPr>
          <p:cNvPr id="96261" name="Rectangle 5"/>
          <p:cNvSpPr>
            <a:spLocks noChangeArrowheads="1"/>
          </p:cNvSpPr>
          <p:nvPr/>
        </p:nvSpPr>
        <p:spPr bwMode="auto">
          <a:xfrm>
            <a:off x="152400" y="323850"/>
            <a:ext cx="5632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x-none" altLang="x-none"/>
          </a:p>
        </p:txBody>
      </p:sp>
      <p:sp>
        <p:nvSpPr>
          <p:cNvPr id="96262" name="Rectangle 6"/>
          <p:cNvSpPr>
            <a:spLocks noChangeArrowheads="1"/>
          </p:cNvSpPr>
          <p:nvPr/>
        </p:nvSpPr>
        <p:spPr bwMode="auto">
          <a:xfrm>
            <a:off x="304800" y="762000"/>
            <a:ext cx="8458200" cy="542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de-DE" altLang="x-none" sz="2000" b="1">
              <a:solidFill>
                <a:srgbClr val="FF6600"/>
              </a:solidFill>
            </a:endParaRPr>
          </a:p>
          <a:p>
            <a:r>
              <a:rPr lang="de-DE" altLang="x-none" sz="2000" b="1">
                <a:solidFill>
                  <a:srgbClr val="FF6600"/>
                </a:solidFill>
              </a:rPr>
              <a:t>- Tun wir das Richtige richtig?</a:t>
            </a:r>
            <a:endParaRPr lang="de-DE" altLang="x-none" b="1">
              <a:solidFill>
                <a:srgbClr val="FF6600"/>
              </a:solidFill>
            </a:endParaRPr>
          </a:p>
          <a:p>
            <a:endParaRPr lang="de-DE" altLang="x-none">
              <a:solidFill>
                <a:srgbClr val="FF6600"/>
              </a:solidFill>
            </a:endParaRPr>
          </a:p>
          <a:p>
            <a:r>
              <a:rPr lang="de-DE" altLang="x-none" b="1" i="1"/>
              <a:t>Sind die Maßnahmen zur Umsetzung der Qualitätskriterien geregelt?</a:t>
            </a:r>
          </a:p>
          <a:p>
            <a:endParaRPr lang="de-DE" altLang="x-none"/>
          </a:p>
          <a:p>
            <a:r>
              <a:rPr lang="de-DE" altLang="x-none" sz="1400"/>
              <a:t>.....anstatt episodisch....., mal schon - mal nicht...., zufällig, wenn ich daran denke.....</a:t>
            </a:r>
            <a:endParaRPr lang="de-DE" altLang="x-none"/>
          </a:p>
          <a:p>
            <a:endParaRPr lang="de-DE" altLang="x-none"/>
          </a:p>
          <a:p>
            <a:endParaRPr lang="de-DE" altLang="x-none" b="1"/>
          </a:p>
          <a:p>
            <a:r>
              <a:rPr lang="de-DE" altLang="x-none" b="1"/>
              <a:t>Anforderungen an eine geregelte Maßnahme </a:t>
            </a:r>
            <a:endParaRPr lang="de-DE" altLang="x-none"/>
          </a:p>
          <a:p>
            <a:endParaRPr lang="de-DE" altLang="x-none"/>
          </a:p>
          <a:p>
            <a:r>
              <a:rPr lang="de-DE" altLang="x-none" sz="1400"/>
              <a:t>Die zu den Zielen (</a:t>
            </a:r>
            <a:r>
              <a:rPr lang="de-DE" altLang="x-none" sz="1400" i="1"/>
              <a:t>was wollen wir mit dem Qualitätskriterium erreichen?)</a:t>
            </a:r>
            <a:r>
              <a:rPr lang="de-DE" altLang="x-none" sz="1400"/>
              <a:t> vereinbarten Maßnahmen sind geregelt, wenn sie in der Planung, Durchführung, Erfolgskontrolle und Weiterführung / Verbesserung</a:t>
            </a:r>
          </a:p>
          <a:p>
            <a:endParaRPr lang="de-DE" altLang="x-none" sz="1400"/>
          </a:p>
          <a:p>
            <a:r>
              <a:rPr lang="de-DE" altLang="x-none" sz="1400"/>
              <a:t>zu</a:t>
            </a:r>
            <a:endParaRPr lang="de-DE" altLang="x-none" sz="1600"/>
          </a:p>
          <a:p>
            <a:pPr>
              <a:buFontTx/>
              <a:buChar char="•"/>
            </a:pPr>
            <a:r>
              <a:rPr lang="de-DE" altLang="x-none"/>
              <a:t> 	</a:t>
            </a:r>
            <a:r>
              <a:rPr lang="de-DE" altLang="x-none" sz="1600" b="1"/>
              <a:t>Verantwortlichkeit / Zuständigkeit </a:t>
            </a:r>
          </a:p>
          <a:p>
            <a:pPr>
              <a:buFontTx/>
              <a:buChar char="•"/>
            </a:pPr>
            <a:r>
              <a:rPr lang="de-DE" altLang="x-none" sz="1600" b="1"/>
              <a:t> 	Zeitrahmen / Termin</a:t>
            </a:r>
          </a:p>
          <a:p>
            <a:pPr>
              <a:buFontTx/>
              <a:buChar char="•"/>
            </a:pPr>
            <a:r>
              <a:rPr lang="de-DE" altLang="x-none" sz="1600" b="1"/>
              <a:t> 	Dokumentation</a:t>
            </a:r>
          </a:p>
          <a:p>
            <a:pPr>
              <a:buFontTx/>
              <a:buChar char="•"/>
            </a:pPr>
            <a:r>
              <a:rPr lang="de-DE" altLang="x-none" sz="1600" b="1"/>
              <a:t> 	Überprüfungsmodus </a:t>
            </a:r>
            <a:r>
              <a:rPr lang="de-DE" altLang="x-none" sz="1600"/>
              <a:t>(funktioniert das?)</a:t>
            </a:r>
          </a:p>
          <a:p>
            <a:pPr>
              <a:buFontTx/>
              <a:buChar char="•"/>
            </a:pPr>
            <a:endParaRPr lang="de-DE" altLang="x-none"/>
          </a:p>
          <a:p>
            <a:r>
              <a:rPr lang="de-DE" altLang="x-none" sz="1400"/>
              <a:t>nachvollziehbar sind.</a:t>
            </a:r>
            <a:endParaRPr lang="de-DE" altLang="x-none" sz="1600"/>
          </a:p>
          <a:p>
            <a:endParaRPr lang="de-DE" altLang="x-none" sz="1600"/>
          </a:p>
        </p:txBody>
      </p:sp>
      <p:pic>
        <p:nvPicPr>
          <p:cNvPr id="96263" name="Picture 7" descr="j02365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2246313"/>
            <a:ext cx="968375" cy="1182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el 1"/>
          <p:cNvSpPr>
            <a:spLocks noGrp="1"/>
          </p:cNvSpPr>
          <p:nvPr>
            <p:ph type="title" idx="4294967295"/>
          </p:nvPr>
        </p:nvSpPr>
        <p:spPr>
          <a:xfrm>
            <a:off x="457200" y="274638"/>
            <a:ext cx="5699125" cy="481012"/>
          </a:xfrm>
        </p:spPr>
        <p:txBody>
          <a:bodyPr/>
          <a:lstStyle/>
          <a:p>
            <a:r>
              <a:rPr lang="de-DE" altLang="x-none" sz="2000"/>
              <a:t/>
            </a:r>
            <a:br>
              <a:rPr lang="de-DE" altLang="x-none" sz="2000"/>
            </a:br>
            <a:r>
              <a:rPr lang="de-DE" altLang="x-none" sz="2000"/>
              <a:t/>
            </a:r>
            <a:br>
              <a:rPr lang="de-DE" altLang="x-none" sz="2000"/>
            </a:br>
            <a:r>
              <a:rPr lang="de-DE" altLang="x-none" sz="2400">
                <a:solidFill>
                  <a:schemeClr val="tx1"/>
                </a:solidFill>
                <a:latin typeface="Times" charset="0"/>
              </a:rPr>
              <a:t/>
            </a:r>
            <a:br>
              <a:rPr lang="de-DE" altLang="x-none" sz="2400">
                <a:solidFill>
                  <a:schemeClr val="tx1"/>
                </a:solidFill>
                <a:latin typeface="Times" charset="0"/>
              </a:rPr>
            </a:br>
            <a:r>
              <a:rPr lang="de-DE" altLang="x-none" sz="2000">
                <a:solidFill>
                  <a:srgbClr val="002864"/>
                </a:solidFill>
              </a:rPr>
              <a:t/>
            </a:r>
            <a:br>
              <a:rPr lang="de-DE" altLang="x-none" sz="2000">
                <a:solidFill>
                  <a:srgbClr val="002864"/>
                </a:solidFill>
              </a:rPr>
            </a:br>
            <a:endParaRPr lang="de-DE" altLang="x-none" sz="2000">
              <a:solidFill>
                <a:srgbClr val="002864"/>
              </a:solidFill>
            </a:endParaRPr>
          </a:p>
        </p:txBody>
      </p:sp>
      <p:sp>
        <p:nvSpPr>
          <p:cNvPr id="47107" name="Inhaltsplatzhalter 2"/>
          <p:cNvSpPr>
            <a:spLocks noGrp="1"/>
          </p:cNvSpPr>
          <p:nvPr>
            <p:ph idx="4294967295"/>
          </p:nvPr>
        </p:nvSpPr>
        <p:spPr>
          <a:xfrm>
            <a:off x="457200" y="1219200"/>
            <a:ext cx="8458200" cy="1143000"/>
          </a:xfrm>
        </p:spPr>
        <p:txBody>
          <a:bodyPr/>
          <a:lstStyle/>
          <a:p>
            <a:pPr>
              <a:buFontTx/>
              <a:buNone/>
            </a:pPr>
            <a:endParaRPr lang="de-DE" altLang="x-none" sz="1800">
              <a:solidFill>
                <a:srgbClr val="000099"/>
              </a:solidFill>
              <a:ea typeface="Osaka" charset="-128"/>
            </a:endParaRPr>
          </a:p>
          <a:p>
            <a:pPr>
              <a:buFontTx/>
              <a:buNone/>
            </a:pPr>
            <a:endParaRPr lang="de-DE" altLang="x-none" sz="1000" b="1">
              <a:ea typeface="Osaka" charset="-128"/>
            </a:endParaRPr>
          </a:p>
          <a:p>
            <a:pPr>
              <a:spcBef>
                <a:spcPct val="0"/>
              </a:spcBef>
              <a:buFontTx/>
              <a:buNone/>
            </a:pPr>
            <a:endParaRPr lang="de-DE" altLang="x-none" sz="1400">
              <a:solidFill>
                <a:srgbClr val="000099"/>
              </a:solidFill>
              <a:ea typeface="Osaka" charset="-128"/>
            </a:endParaRPr>
          </a:p>
          <a:p>
            <a:pPr>
              <a:spcBef>
                <a:spcPct val="0"/>
              </a:spcBef>
              <a:buFontTx/>
              <a:buNone/>
            </a:pPr>
            <a:endParaRPr lang="de-DE" altLang="x-none">
              <a:solidFill>
                <a:srgbClr val="000099"/>
              </a:solidFill>
            </a:endParaRPr>
          </a:p>
        </p:txBody>
      </p:sp>
      <p:sp>
        <p:nvSpPr>
          <p:cNvPr id="47108" name="Foliennummernplatzhalter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r"/>
            <a:endParaRPr lang="x-none" altLang="x-none" sz="1000"/>
          </a:p>
        </p:txBody>
      </p:sp>
      <p:sp>
        <p:nvSpPr>
          <p:cNvPr id="47110" name="Text Box 6"/>
          <p:cNvSpPr txBox="1">
            <a:spLocks noChangeArrowheads="1"/>
          </p:cNvSpPr>
          <p:nvPr/>
        </p:nvSpPr>
        <p:spPr bwMode="auto">
          <a:xfrm>
            <a:off x="762000" y="1219200"/>
            <a:ext cx="6781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x-none" altLang="x-none" sz="2000" b="1"/>
          </a:p>
        </p:txBody>
      </p:sp>
      <p:sp>
        <p:nvSpPr>
          <p:cNvPr id="47111" name="Text Box 7"/>
          <p:cNvSpPr txBox="1">
            <a:spLocks noChangeArrowheads="1"/>
          </p:cNvSpPr>
          <p:nvPr/>
        </p:nvSpPr>
        <p:spPr bwMode="auto">
          <a:xfrm>
            <a:off x="468313" y="1524000"/>
            <a:ext cx="6313487"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0" hangingPunct="0">
              <a:spcBef>
                <a:spcPct val="20000"/>
              </a:spcBef>
              <a:buClr>
                <a:schemeClr val="accent1"/>
              </a:buClr>
              <a:buFont typeface="Wingdings" charset="2"/>
              <a:buNone/>
            </a:pPr>
            <a:r>
              <a:rPr lang="de-DE" altLang="x-none" sz="2000" dirty="0">
                <a:solidFill>
                  <a:srgbClr val="000099"/>
                </a:solidFill>
                <a:ea typeface="Osaka" charset="-128"/>
              </a:rPr>
              <a:t>					</a:t>
            </a:r>
          </a:p>
          <a:p>
            <a:r>
              <a:rPr lang="de-DE" altLang="x-none" sz="1600" b="1" dirty="0" smtClean="0">
                <a:ea typeface="Osaka" charset="-128"/>
              </a:rPr>
              <a:t>Netzwerk Selbsthilfefreundlichkeit und Patientenorientierung im Gesundheitswesen</a:t>
            </a:r>
            <a:endParaRPr lang="de-DE" altLang="x-none" sz="1600" b="1" dirty="0">
              <a:ea typeface="Osaka" charset="-128"/>
            </a:endParaRPr>
          </a:p>
          <a:p>
            <a:r>
              <a:rPr lang="de-DE" altLang="x-none" sz="1600" dirty="0">
                <a:ea typeface="Osaka" charset="-128"/>
              </a:rPr>
              <a:t>c/o</a:t>
            </a:r>
            <a:r>
              <a:rPr lang="de-DE" altLang="x-none" sz="1600" dirty="0">
                <a:latin typeface="Times" charset="0"/>
                <a:ea typeface="Osaka" charset="-128"/>
              </a:rPr>
              <a:t> </a:t>
            </a:r>
            <a:r>
              <a:rPr lang="de-DE" altLang="x-none" sz="1600" dirty="0" smtClean="0">
                <a:ea typeface="Osaka" charset="-128"/>
              </a:rPr>
              <a:t>NAKOS</a:t>
            </a:r>
            <a:endParaRPr lang="de-DE" altLang="x-none" sz="1600" dirty="0">
              <a:ea typeface="Osaka" charset="-128"/>
            </a:endParaRPr>
          </a:p>
          <a:p>
            <a:r>
              <a:rPr lang="de-DE" altLang="x-none" sz="1600" dirty="0" smtClean="0">
                <a:ea typeface="Osaka" charset="-128"/>
              </a:rPr>
              <a:t>Otto-Suhr-Allee 115</a:t>
            </a:r>
            <a:r>
              <a:rPr lang="de-DE" altLang="x-none" sz="1600" dirty="0">
                <a:ea typeface="Osaka" charset="-128"/>
              </a:rPr>
              <a:t>				</a:t>
            </a:r>
          </a:p>
          <a:p>
            <a:r>
              <a:rPr lang="de-DE" altLang="x-none" sz="1600" dirty="0" smtClean="0">
                <a:ea typeface="Osaka" charset="-128"/>
              </a:rPr>
              <a:t>10585 Berlin</a:t>
            </a:r>
          </a:p>
          <a:p>
            <a:endParaRPr lang="de-DE" altLang="x-none" sz="1600" dirty="0" smtClean="0">
              <a:ea typeface="Osaka" charset="-128"/>
            </a:endParaRPr>
          </a:p>
          <a:p>
            <a:r>
              <a:rPr lang="de-DE" altLang="x-none" sz="1600" dirty="0" smtClean="0">
                <a:ea typeface="Osaka" charset="-128"/>
              </a:rPr>
              <a:t>Tel</a:t>
            </a:r>
            <a:r>
              <a:rPr lang="de-DE" altLang="x-none" sz="1600" dirty="0">
                <a:ea typeface="Osaka" charset="-128"/>
              </a:rPr>
              <a:t>. </a:t>
            </a:r>
            <a:r>
              <a:rPr lang="de-DE" altLang="x-none" sz="1600" dirty="0" smtClean="0">
                <a:ea typeface="Osaka" charset="-128"/>
              </a:rPr>
              <a:t>030 / 31 01 89 60</a:t>
            </a:r>
          </a:p>
          <a:p>
            <a:r>
              <a:rPr lang="de-DE" altLang="x-none" sz="1600" dirty="0" smtClean="0">
                <a:ea typeface="Osaka" charset="-128"/>
                <a:hlinkClick r:id="rId3"/>
              </a:rPr>
              <a:t>info@selbsthilfefreundlichkeit.de</a:t>
            </a:r>
            <a:endParaRPr lang="de-DE" altLang="x-none" sz="1600" dirty="0" smtClean="0">
              <a:ea typeface="Osaka" charset="-128"/>
            </a:endParaRPr>
          </a:p>
          <a:p>
            <a:r>
              <a:rPr lang="de-DE" altLang="x-none" sz="1600" dirty="0">
                <a:ea typeface="Osaka" charset="-128"/>
                <a:hlinkClick r:id="rId4"/>
              </a:rPr>
              <a:t>www.selbsthilfefreundlichkeit.de</a:t>
            </a:r>
            <a:endParaRPr lang="de-DE" altLang="x-none" sz="1600" dirty="0">
              <a:ea typeface="Osaka" charset="-128"/>
            </a:endParaRPr>
          </a:p>
          <a:p>
            <a:endParaRPr lang="de-DE" altLang="x-none" sz="1600" dirty="0" smtClean="0">
              <a:ea typeface="Osaka" charset="-128"/>
            </a:endParaRPr>
          </a:p>
          <a:p>
            <a:endParaRPr lang="de-DE" altLang="x-none" sz="1600" dirty="0">
              <a:ea typeface="Osaka" charset="-128"/>
            </a:endParaRPr>
          </a:p>
          <a:p>
            <a:r>
              <a:rPr lang="de-DE" altLang="x-none" sz="1600" dirty="0" smtClean="0">
                <a:ea typeface="Osaka" charset="-128"/>
              </a:rPr>
              <a:t>Netzwerkkoordinatorin:</a:t>
            </a:r>
            <a:r>
              <a:rPr lang="de-DE" altLang="x-none" sz="1600" dirty="0">
                <a:ea typeface="Osaka" charset="-128"/>
              </a:rPr>
              <a:t> </a:t>
            </a:r>
            <a:endParaRPr lang="de-DE" altLang="x-none" sz="1600" dirty="0" smtClean="0">
              <a:ea typeface="Osaka" charset="-128"/>
            </a:endParaRPr>
          </a:p>
          <a:p>
            <a:r>
              <a:rPr lang="de-DE" altLang="x-none" sz="1600" dirty="0" smtClean="0">
                <a:ea typeface="Osaka" charset="-128"/>
              </a:rPr>
              <a:t>Antje </a:t>
            </a:r>
            <a:r>
              <a:rPr lang="de-DE" altLang="x-none" sz="1600" dirty="0" err="1" smtClean="0">
                <a:ea typeface="Osaka" charset="-128"/>
              </a:rPr>
              <a:t>Liesener</a:t>
            </a:r>
            <a:endParaRPr lang="de-DE" altLang="x-none" sz="1600" dirty="0" smtClean="0">
              <a:ea typeface="Osaka" charset="-128"/>
            </a:endParaRPr>
          </a:p>
          <a:p>
            <a:endParaRPr lang="de-DE" altLang="x-none" sz="1600" dirty="0">
              <a:ea typeface="Osaka" charset="-128"/>
            </a:endParaRPr>
          </a:p>
          <a:p>
            <a:endParaRPr lang="de-DE" altLang="x-none" sz="1600" dirty="0">
              <a:solidFill>
                <a:srgbClr val="000099"/>
              </a:solidFill>
              <a:ea typeface="Osaka" charset="-128"/>
            </a:endParaRPr>
          </a:p>
          <a:p>
            <a:endParaRPr lang="de-DE" altLang="x-none" sz="1600" dirty="0">
              <a:solidFill>
                <a:srgbClr val="000099"/>
              </a:solidFill>
              <a:ea typeface="Osaka" charset="-128"/>
            </a:endParaRPr>
          </a:p>
          <a:p>
            <a:endParaRPr lang="de-DE" altLang="x-none" sz="1600" dirty="0">
              <a:solidFill>
                <a:srgbClr val="000099"/>
              </a:solidFill>
              <a:ea typeface="Osaka" charset="-128"/>
            </a:endParaRPr>
          </a:p>
          <a:p>
            <a:endParaRPr lang="de-DE" altLang="x-none" sz="1600" dirty="0">
              <a:solidFill>
                <a:srgbClr val="000099"/>
              </a:solidFill>
              <a:ea typeface="Osaka" charset="-128"/>
            </a:endParaRPr>
          </a:p>
        </p:txBody>
      </p:sp>
      <p:sp>
        <p:nvSpPr>
          <p:cNvPr id="47112" name="Rectangle 8"/>
          <p:cNvSpPr>
            <a:spLocks noChangeArrowheads="1"/>
          </p:cNvSpPr>
          <p:nvPr/>
        </p:nvSpPr>
        <p:spPr bwMode="auto">
          <a:xfrm>
            <a:off x="250825" y="152400"/>
            <a:ext cx="64547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de-DE" altLang="x-none" sz="1600" b="1">
                <a:solidFill>
                  <a:schemeClr val="accent2"/>
                </a:solidFill>
              </a:rPr>
              <a:t>Selbsthilfefreundliches Gesundheitswesen –</a:t>
            </a:r>
            <a:br>
              <a:rPr lang="de-DE" altLang="x-none" sz="1600" b="1">
                <a:solidFill>
                  <a:schemeClr val="accent2"/>
                </a:solidFill>
              </a:rPr>
            </a:br>
            <a:r>
              <a:rPr lang="de-DE" altLang="x-none" sz="1600" b="1">
                <a:solidFill>
                  <a:schemeClr val="accent2"/>
                </a:solidFill>
              </a:rPr>
              <a:t>Gemeinsam für Selbsthilfe- und Patientenorientierung</a:t>
            </a:r>
          </a:p>
        </p:txBody>
      </p:sp>
      <p:sp>
        <p:nvSpPr>
          <p:cNvPr id="47113" name="Text Box 9"/>
          <p:cNvSpPr txBox="1">
            <a:spLocks noChangeArrowheads="1"/>
          </p:cNvSpPr>
          <p:nvPr/>
        </p:nvSpPr>
        <p:spPr bwMode="auto">
          <a:xfrm>
            <a:off x="6629400" y="5791200"/>
            <a:ext cx="2057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x-none" altLang="x-none" sz="1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584</Words>
  <Application>Microsoft Macintosh PowerPoint</Application>
  <PresentationFormat>Bildschirmpräsentation (4:3)</PresentationFormat>
  <Paragraphs>158</Paragraphs>
  <Slides>8</Slides>
  <Notes>4</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8</vt:i4>
      </vt:variant>
    </vt:vector>
  </HeadingPairs>
  <TitlesOfParts>
    <vt:vector size="14" baseType="lpstr">
      <vt:lpstr>Arial Black</vt:lpstr>
      <vt:lpstr>Osaka</vt:lpstr>
      <vt:lpstr>Wingdings</vt:lpstr>
      <vt:lpstr>Arial</vt:lpstr>
      <vt:lpstr>Times</vt:lpstr>
      <vt:lpstr>Standarddesign</vt:lpstr>
      <vt:lpstr>      Selbsthilfefreundliches Krankenhaus  -Selbstbewertung im Qualitätszirkel-   Qualitätszirkel Bielefeld  4. Juli 2011  Monika Bobzien / Christa Steinhoff-Kemper - Agentur Selbsthilfefreundlichkeit NRW  </vt:lpstr>
      <vt:lpstr>PowerPoint-Präsentation</vt:lpstr>
      <vt:lpstr>  Qualitätszirkelarbeit auf der Grundlage der Qualitätskriterien Selbsthilfefreundliches Krankenhaus  </vt:lpstr>
      <vt:lpstr>PowerPoint-Präsentation</vt:lpstr>
      <vt:lpstr>PowerPoint-Präsentation</vt:lpstr>
      <vt:lpstr>PowerPoint-Präsentation</vt:lpstr>
      <vt:lpstr>PowerPoint-Präsentation</vt:lpstr>
      <vt:lpstr>    </vt:lpstr>
    </vt:vector>
  </TitlesOfParts>
  <Company>Der Paritätische</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ziebell</dc:creator>
  <cp:lastModifiedBy>Microsoft Office-Anwender</cp:lastModifiedBy>
  <cp:revision>102</cp:revision>
  <dcterms:created xsi:type="dcterms:W3CDTF">2010-04-12T11:43:42Z</dcterms:created>
  <dcterms:modified xsi:type="dcterms:W3CDTF">2017-03-28T11:56:27Z</dcterms:modified>
</cp:coreProperties>
</file>